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3"/>
    <p:sldMasterId id="2147483730" r:id="rId4"/>
    <p:sldMasterId id="2147483755" r:id="rId5"/>
    <p:sldMasterId id="2147483772" r:id="rId6"/>
    <p:sldMasterId id="2147483794" r:id="rId7"/>
    <p:sldMasterId id="2147483813" r:id="rId8"/>
  </p:sldMasterIdLst>
  <p:notesMasterIdLst>
    <p:notesMasterId r:id="rId70"/>
  </p:notesMasterIdLst>
  <p:sldIdLst>
    <p:sldId id="337" r:id="rId9"/>
    <p:sldId id="1437" r:id="rId10"/>
    <p:sldId id="1438" r:id="rId11"/>
    <p:sldId id="1440" r:id="rId12"/>
    <p:sldId id="1439" r:id="rId13"/>
    <p:sldId id="1441" r:id="rId14"/>
    <p:sldId id="1442" r:id="rId15"/>
    <p:sldId id="1443" r:id="rId16"/>
    <p:sldId id="1444" r:id="rId17"/>
    <p:sldId id="1445" r:id="rId18"/>
    <p:sldId id="1446" r:id="rId19"/>
    <p:sldId id="1447" r:id="rId20"/>
    <p:sldId id="1459" r:id="rId21"/>
    <p:sldId id="1449" r:id="rId22"/>
    <p:sldId id="538" r:id="rId23"/>
    <p:sldId id="539" r:id="rId24"/>
    <p:sldId id="1460" r:id="rId25"/>
    <p:sldId id="1452" r:id="rId26"/>
    <p:sldId id="1451" r:id="rId27"/>
    <p:sldId id="1453" r:id="rId28"/>
    <p:sldId id="1454" r:id="rId29"/>
    <p:sldId id="1455" r:id="rId30"/>
    <p:sldId id="1485" r:id="rId31"/>
    <p:sldId id="1486" r:id="rId32"/>
    <p:sldId id="1487" r:id="rId33"/>
    <p:sldId id="1488" r:id="rId34"/>
    <p:sldId id="1489" r:id="rId35"/>
    <p:sldId id="1490" r:id="rId36"/>
    <p:sldId id="1491" r:id="rId37"/>
    <p:sldId id="1492" r:id="rId38"/>
    <p:sldId id="1493" r:id="rId39"/>
    <p:sldId id="1494" r:id="rId40"/>
    <p:sldId id="1495" r:id="rId41"/>
    <p:sldId id="1496" r:id="rId42"/>
    <p:sldId id="1497" r:id="rId43"/>
    <p:sldId id="1498" r:id="rId44"/>
    <p:sldId id="1499" r:id="rId45"/>
    <p:sldId id="1501" r:id="rId46"/>
    <p:sldId id="1502" r:id="rId47"/>
    <p:sldId id="1503" r:id="rId48"/>
    <p:sldId id="1504" r:id="rId49"/>
    <p:sldId id="1505" r:id="rId50"/>
    <p:sldId id="1506" r:id="rId51"/>
    <p:sldId id="1507" r:id="rId52"/>
    <p:sldId id="1508" r:id="rId53"/>
    <p:sldId id="1509" r:id="rId54"/>
    <p:sldId id="1510" r:id="rId55"/>
    <p:sldId id="1511" r:id="rId56"/>
    <p:sldId id="1512" r:id="rId57"/>
    <p:sldId id="1513" r:id="rId58"/>
    <p:sldId id="1514" r:id="rId59"/>
    <p:sldId id="1515" r:id="rId60"/>
    <p:sldId id="1483" r:id="rId61"/>
    <p:sldId id="1484" r:id="rId62"/>
    <p:sldId id="1463" r:id="rId63"/>
    <p:sldId id="1466" r:id="rId64"/>
    <p:sldId id="1469" r:id="rId65"/>
    <p:sldId id="1472" r:id="rId66"/>
    <p:sldId id="1475" r:id="rId67"/>
    <p:sldId id="1478" r:id="rId68"/>
    <p:sldId id="1481" r:id="rId6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" userDrawn="1">
          <p15:clr>
            <a:srgbClr val="A4A3A4"/>
          </p15:clr>
        </p15:guide>
        <p15:guide id="4" pos="2774" userDrawn="1">
          <p15:clr>
            <a:srgbClr val="A4A3A4"/>
          </p15:clr>
        </p15:guide>
        <p15:guide id="5" pos="7673" userDrawn="1">
          <p15:clr>
            <a:srgbClr val="A4A3A4"/>
          </p15:clr>
        </p15:guide>
        <p15:guide id="6" pos="6040" userDrawn="1">
          <p15:clr>
            <a:srgbClr val="A4A3A4"/>
          </p15:clr>
        </p15:guide>
        <p15:guide id="7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 Walbeek" initials="TW" lastIdx="1" clrIdx="0">
    <p:extLst>
      <p:ext uri="{19B8F6BF-5375-455C-9EA6-DF929625EA0E}">
        <p15:presenceInfo xmlns:p15="http://schemas.microsoft.com/office/powerpoint/2012/main" userId="3578620bad98d3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5C"/>
    <a:srgbClr val="E8E8E8"/>
    <a:srgbClr val="D0CECE"/>
    <a:srgbClr val="339933"/>
    <a:srgbClr val="C00000"/>
    <a:srgbClr val="21B13C"/>
    <a:srgbClr val="FFFFFF"/>
    <a:srgbClr val="ADADAD"/>
    <a:srgbClr val="8E8E8E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14" autoAdjust="0"/>
  </p:normalViewPr>
  <p:slideViewPr>
    <p:cSldViewPr snapToGrid="0" showGuides="1">
      <p:cViewPr varScale="1">
        <p:scale>
          <a:sx n="122" d="100"/>
          <a:sy n="122" d="100"/>
        </p:scale>
        <p:origin x="96" y="138"/>
      </p:cViewPr>
      <p:guideLst>
        <p:guide pos="30"/>
        <p:guide pos="2774"/>
        <p:guide pos="7673"/>
        <p:guide pos="6040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5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4B1D-7646-4304-A418-AB3857610BC9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2EA8-A282-4B48-9D2F-04F4C72EB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8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1D9B7-D136-4519-B81F-9B04C76C3DA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55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97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2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5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1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3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42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53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4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41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67" y="826231"/>
            <a:ext cx="4771028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241301" y="661271"/>
            <a:ext cx="4356100" cy="4566431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296418-F628-445B-ACB7-04011433B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578" y="2524883"/>
            <a:ext cx="717545" cy="8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6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67" y="661271"/>
            <a:ext cx="4771028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119380" y="661271"/>
            <a:ext cx="5624067" cy="5937649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95BAA5-876E-49FB-D0AA-9CB1201EB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1289" y="3139440"/>
            <a:ext cx="1076408" cy="12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244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238908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51" y="4279407"/>
            <a:ext cx="5311849" cy="257859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779DDC7-B065-7011-6E0C-49F103C2D38C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890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59493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958954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3452502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286847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32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0"/>
            <a:ext cx="12192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9"/>
            <a:ext cx="39100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 err="1">
                <a:solidFill>
                  <a:srgbClr val="9D9EA0"/>
                </a:solidFill>
              </a:rPr>
              <a:t>vormgeving</a:t>
            </a:r>
            <a:r>
              <a:rPr lang="en-US" sz="2200" i="1" dirty="0">
                <a:solidFill>
                  <a:srgbClr val="9D9EA0"/>
                </a:solidFill>
              </a:rPr>
              <a:t>: Ton </a:t>
            </a:r>
            <a:r>
              <a:rPr lang="en-US" sz="2200" i="1" dirty="0" err="1">
                <a:solidFill>
                  <a:srgbClr val="9D9EA0"/>
                </a:solidFill>
              </a:rPr>
              <a:t>Walbeek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89138" y="6339470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>
                <a:solidFill>
                  <a:srgbClr val="9D9EA0"/>
                </a:solidFill>
              </a:rPr>
              <a:t>© </a:t>
            </a:r>
            <a:r>
              <a:rPr lang="en-US" sz="2200" i="1" dirty="0" err="1">
                <a:solidFill>
                  <a:srgbClr val="9D9EA0"/>
                </a:solidFill>
              </a:rPr>
              <a:t>Nederlandse</a:t>
            </a:r>
            <a:r>
              <a:rPr lang="en-US" sz="2200" i="1" dirty="0">
                <a:solidFill>
                  <a:srgbClr val="9D9EA0"/>
                </a:solidFill>
              </a:rPr>
              <a:t> Bridge Bond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8976320" y="2367831"/>
            <a:ext cx="3072341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2400" kern="0" dirty="0">
              <a:solidFill>
                <a:srgbClr val="FFFFFF"/>
              </a:solidFill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419083" y="1412776"/>
            <a:ext cx="988909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88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595360" y="2376547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3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879696" y="3316228"/>
            <a:ext cx="467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93" y="56168"/>
            <a:ext cx="2478653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A112FA-D19B-4FEB-94FB-842362A58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213" y="210791"/>
            <a:ext cx="1955739" cy="29280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32830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261" y="0"/>
            <a:ext cx="10972800" cy="9144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637643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178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1589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1469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432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10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402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3173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" y="6349668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5731" y="2601818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42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215008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9" y="4313589"/>
            <a:ext cx="4016523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70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44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222641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90571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284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3572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87708" y="6326665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15061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888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094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4864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7170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AAC545-1BF0-410C-834A-E3349262E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9360" y="2668752"/>
            <a:ext cx="176189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45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7536723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14" y="4249478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47701"/>
            <a:ext cx="11716284" cy="350275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4694A4-B57A-8B12-1A6E-A596FD43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4737" y="1576228"/>
            <a:ext cx="3593162" cy="263604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A8D6624-4215-A129-6CEF-FB52B8914E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4212273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EA8DCF-D125-D936-6C85-79DC27D6ABCD}"/>
              </a:ext>
            </a:extLst>
          </p:cNvPr>
          <p:cNvSpPr txBox="1"/>
          <p:nvPr userDrawn="1"/>
        </p:nvSpPr>
        <p:spPr>
          <a:xfrm>
            <a:off x="4101690" y="828298"/>
            <a:ext cx="120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E52ED6-A1DD-C61D-46A5-1067BB76C75E}"/>
              </a:ext>
            </a:extLst>
          </p:cNvPr>
          <p:cNvSpPr txBox="1"/>
          <p:nvPr userDrawn="1"/>
        </p:nvSpPr>
        <p:spPr>
          <a:xfrm>
            <a:off x="5278910" y="970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61012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14" y="4249478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47701"/>
            <a:ext cx="11716284" cy="350275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A8D6624-4215-A129-6CEF-FB52B8914E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4212273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EA8DCF-D125-D936-6C85-79DC27D6ABCD}"/>
              </a:ext>
            </a:extLst>
          </p:cNvPr>
          <p:cNvSpPr txBox="1"/>
          <p:nvPr userDrawn="1"/>
        </p:nvSpPr>
        <p:spPr>
          <a:xfrm>
            <a:off x="4101690" y="828298"/>
            <a:ext cx="120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E52ED6-A1DD-C61D-46A5-1067BB76C75E}"/>
              </a:ext>
            </a:extLst>
          </p:cNvPr>
          <p:cNvSpPr txBox="1"/>
          <p:nvPr userDrawn="1"/>
        </p:nvSpPr>
        <p:spPr>
          <a:xfrm>
            <a:off x="5278910" y="970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DAC295B-14BF-C742-7F61-B7B7E52F2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6286" y="1536445"/>
            <a:ext cx="3329712" cy="26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86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9094625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6982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170102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50314563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226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6867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69336987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1817778"/>
              </p:ext>
            </p:extLst>
          </p:nvPr>
        </p:nvGraphicFramePr>
        <p:xfrm>
          <a:off x="845666" y="25584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7260098"/>
              </p:ext>
            </p:extLst>
          </p:nvPr>
        </p:nvGraphicFramePr>
        <p:xfrm>
          <a:off x="4686146" y="25584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8444041-65E4-AA12-F277-5FF6EF2C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7918492"/>
              </p:ext>
            </p:extLst>
          </p:nvPr>
        </p:nvGraphicFramePr>
        <p:xfrm>
          <a:off x="8738616" y="25584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993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69336987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840633"/>
              </p:ext>
            </p:extLst>
          </p:nvPr>
        </p:nvGraphicFramePr>
        <p:xfrm>
          <a:off x="4686146" y="2558415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1B8107A-DFEB-789F-7923-CE985C604409}"/>
              </a:ext>
            </a:extLst>
          </p:cNvPr>
          <p:cNvCxnSpPr/>
          <p:nvPr userDrawn="1"/>
        </p:nvCxnSpPr>
        <p:spPr bwMode="auto">
          <a:xfrm>
            <a:off x="4477195" y="2108962"/>
            <a:ext cx="0" cy="2008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8930163-0A4F-1186-B200-FCA9414DFA9A}"/>
              </a:ext>
            </a:extLst>
          </p:cNvPr>
          <p:cNvCxnSpPr/>
          <p:nvPr userDrawn="1"/>
        </p:nvCxnSpPr>
        <p:spPr bwMode="auto">
          <a:xfrm>
            <a:off x="1984569" y="2313891"/>
            <a:ext cx="79552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5AE282B-C757-69DA-7C81-5EF1F23CB066}"/>
              </a:ext>
            </a:extLst>
          </p:cNvPr>
          <p:cNvCxnSpPr/>
          <p:nvPr userDrawn="1"/>
        </p:nvCxnSpPr>
        <p:spPr bwMode="auto">
          <a:xfrm>
            <a:off x="1984569" y="2309809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664484D-BDEA-7124-0F16-6D0FCA968B88}"/>
              </a:ext>
            </a:extLst>
          </p:cNvPr>
          <p:cNvCxnSpPr/>
          <p:nvPr userDrawn="1"/>
        </p:nvCxnSpPr>
        <p:spPr bwMode="auto">
          <a:xfrm>
            <a:off x="9939808" y="2328160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07BCF29-1B39-FE79-9AAD-F20A3A957F00}"/>
              </a:ext>
            </a:extLst>
          </p:cNvPr>
          <p:cNvCxnSpPr/>
          <p:nvPr userDrawn="1"/>
        </p:nvCxnSpPr>
        <p:spPr bwMode="auto">
          <a:xfrm>
            <a:off x="5887172" y="2313891"/>
            <a:ext cx="0" cy="240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8611A7B4-8274-EAE2-D097-F665E22416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1848341"/>
              </p:ext>
            </p:extLst>
          </p:nvPr>
        </p:nvGraphicFramePr>
        <p:xfrm>
          <a:off x="845666" y="2544525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5EAFD86F-D01C-1A92-BCE8-982EA68596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4592285"/>
              </p:ext>
            </p:extLst>
          </p:nvPr>
        </p:nvGraphicFramePr>
        <p:xfrm>
          <a:off x="8562440" y="2586826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4808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69336987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1B8107A-DFEB-789F-7923-CE985C604409}"/>
              </a:ext>
            </a:extLst>
          </p:cNvPr>
          <p:cNvCxnSpPr/>
          <p:nvPr userDrawn="1"/>
        </p:nvCxnSpPr>
        <p:spPr bwMode="auto">
          <a:xfrm>
            <a:off x="4477195" y="2108962"/>
            <a:ext cx="0" cy="2008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8930163-0A4F-1186-B200-FCA9414DFA9A}"/>
              </a:ext>
            </a:extLst>
          </p:cNvPr>
          <p:cNvCxnSpPr/>
          <p:nvPr userDrawn="1"/>
        </p:nvCxnSpPr>
        <p:spPr bwMode="auto">
          <a:xfrm flipV="1">
            <a:off x="4477195" y="2300432"/>
            <a:ext cx="3300944" cy="93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5AE282B-C757-69DA-7C81-5EF1F23CB066}"/>
              </a:ext>
            </a:extLst>
          </p:cNvPr>
          <p:cNvCxnSpPr/>
          <p:nvPr userDrawn="1"/>
        </p:nvCxnSpPr>
        <p:spPr bwMode="auto">
          <a:xfrm>
            <a:off x="4477516" y="2300432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664484D-BDEA-7124-0F16-6D0FCA968B88}"/>
              </a:ext>
            </a:extLst>
          </p:cNvPr>
          <p:cNvCxnSpPr/>
          <p:nvPr userDrawn="1"/>
        </p:nvCxnSpPr>
        <p:spPr bwMode="auto">
          <a:xfrm>
            <a:off x="7778139" y="2300432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8611A7B4-8274-EAE2-D097-F665E22416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6801769"/>
              </p:ext>
            </p:extLst>
          </p:nvPr>
        </p:nvGraphicFramePr>
        <p:xfrm>
          <a:off x="3130221" y="2554207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5EAFD86F-D01C-1A92-BCE8-982EA68596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4060983"/>
              </p:ext>
            </p:extLst>
          </p:nvPr>
        </p:nvGraphicFramePr>
        <p:xfrm>
          <a:off x="6535014" y="2554207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622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7548141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 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1118228"/>
              </p:ext>
            </p:extLst>
          </p:nvPr>
        </p:nvGraphicFramePr>
        <p:xfrm>
          <a:off x="233525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F8DB30E4-7F64-9E01-779E-047A48A4B5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8314662"/>
              </p:ext>
            </p:extLst>
          </p:nvPr>
        </p:nvGraphicFramePr>
        <p:xfrm>
          <a:off x="3464424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83D854D-BB98-B751-E650-67A7B28900F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495353"/>
              </p:ext>
            </p:extLst>
          </p:nvPr>
        </p:nvGraphicFramePr>
        <p:xfrm>
          <a:off x="6445368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7E0CF277-8C98-265B-642F-66E04D6A143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495353"/>
              </p:ext>
            </p:extLst>
          </p:nvPr>
        </p:nvGraphicFramePr>
        <p:xfrm>
          <a:off x="9521445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73269BD6-53D5-49C3-0220-5393726ED1B9}"/>
              </a:ext>
            </a:extLst>
          </p:cNvPr>
          <p:cNvCxnSpPr/>
          <p:nvPr userDrawn="1"/>
        </p:nvCxnSpPr>
        <p:spPr bwMode="auto">
          <a:xfrm>
            <a:off x="4522262" y="2086230"/>
            <a:ext cx="0" cy="1739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DD843BD-8812-FAC7-C1D9-859970BA3734}"/>
              </a:ext>
            </a:extLst>
          </p:cNvPr>
          <p:cNvCxnSpPr/>
          <p:nvPr userDrawn="1"/>
        </p:nvCxnSpPr>
        <p:spPr bwMode="auto">
          <a:xfrm>
            <a:off x="1563624" y="2278521"/>
            <a:ext cx="91328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6D439A4-B2AC-8973-A189-51D5BE0C95C3}"/>
              </a:ext>
            </a:extLst>
          </p:cNvPr>
          <p:cNvCxnSpPr/>
          <p:nvPr userDrawn="1"/>
        </p:nvCxnSpPr>
        <p:spPr bwMode="auto">
          <a:xfrm>
            <a:off x="1563624" y="2260170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AF4F69CD-F5A7-F97D-50AA-56D4BB74967B}"/>
              </a:ext>
            </a:extLst>
          </p:cNvPr>
          <p:cNvCxnSpPr/>
          <p:nvPr userDrawn="1"/>
        </p:nvCxnSpPr>
        <p:spPr bwMode="auto">
          <a:xfrm>
            <a:off x="7624090" y="2278521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83999647-5C60-C9D7-1A54-712F5740EDA8}"/>
              </a:ext>
            </a:extLst>
          </p:cNvPr>
          <p:cNvCxnSpPr/>
          <p:nvPr userDrawn="1"/>
        </p:nvCxnSpPr>
        <p:spPr bwMode="auto">
          <a:xfrm>
            <a:off x="4714454" y="2264252"/>
            <a:ext cx="0" cy="240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966A0B9-9CF0-6A6E-9E99-9363D87870DC}"/>
              </a:ext>
            </a:extLst>
          </p:cNvPr>
          <p:cNvCxnSpPr/>
          <p:nvPr userDrawn="1"/>
        </p:nvCxnSpPr>
        <p:spPr bwMode="auto">
          <a:xfrm>
            <a:off x="10696474" y="2278521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972995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7548141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 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7E0CF277-8C98-265B-642F-66E04D6A143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50876368"/>
              </p:ext>
            </p:extLst>
          </p:nvPr>
        </p:nvGraphicFramePr>
        <p:xfrm>
          <a:off x="3207181" y="2400720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6D439A4-B2AC-8973-A189-51D5BE0C95C3}"/>
              </a:ext>
            </a:extLst>
          </p:cNvPr>
          <p:cNvCxnSpPr/>
          <p:nvPr userDrawn="1"/>
        </p:nvCxnSpPr>
        <p:spPr bwMode="auto">
          <a:xfrm>
            <a:off x="4425696" y="2108962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539552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4238346"/>
              </p:ext>
            </p:extLst>
          </p:nvPr>
        </p:nvGraphicFramePr>
        <p:xfrm>
          <a:off x="4024769" y="668336"/>
          <a:ext cx="3753370" cy="1975741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14232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4818984"/>
              </p:ext>
            </p:extLst>
          </p:nvPr>
        </p:nvGraphicFramePr>
        <p:xfrm>
          <a:off x="623560" y="3044064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5343395"/>
              </p:ext>
            </p:extLst>
          </p:nvPr>
        </p:nvGraphicFramePr>
        <p:xfrm>
          <a:off x="4464040" y="3044064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8444041-65E4-AA12-F277-5FF6EF2C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53197679"/>
              </p:ext>
            </p:extLst>
          </p:nvPr>
        </p:nvGraphicFramePr>
        <p:xfrm>
          <a:off x="8516510" y="3044064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30F638A-956D-5FB4-FA1A-5A51C4FFB14E}"/>
              </a:ext>
            </a:extLst>
          </p:cNvPr>
          <p:cNvCxnSpPr/>
          <p:nvPr userDrawn="1"/>
        </p:nvCxnSpPr>
        <p:spPr bwMode="auto">
          <a:xfrm>
            <a:off x="7302038" y="2644077"/>
            <a:ext cx="0" cy="1739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FDC03C1-02A1-BE15-619C-D07149B4716A}"/>
              </a:ext>
            </a:extLst>
          </p:cNvPr>
          <p:cNvCxnSpPr/>
          <p:nvPr userDrawn="1"/>
        </p:nvCxnSpPr>
        <p:spPr bwMode="auto">
          <a:xfrm>
            <a:off x="1927419" y="2803748"/>
            <a:ext cx="79552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50F0855-8AF8-9CC1-0389-2A0184AF3BF5}"/>
              </a:ext>
            </a:extLst>
          </p:cNvPr>
          <p:cNvCxnSpPr/>
          <p:nvPr userDrawn="1"/>
        </p:nvCxnSpPr>
        <p:spPr bwMode="auto">
          <a:xfrm>
            <a:off x="1927419" y="2799666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84904B3-FCC6-9180-6B3B-06E1EA78D9A2}"/>
              </a:ext>
            </a:extLst>
          </p:cNvPr>
          <p:cNvCxnSpPr/>
          <p:nvPr userDrawn="1"/>
        </p:nvCxnSpPr>
        <p:spPr bwMode="auto">
          <a:xfrm>
            <a:off x="9882658" y="2818017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D6C171CC-AC27-C73E-3278-EBAA2AD0AC45}"/>
              </a:ext>
            </a:extLst>
          </p:cNvPr>
          <p:cNvCxnSpPr/>
          <p:nvPr userDrawn="1"/>
        </p:nvCxnSpPr>
        <p:spPr bwMode="auto">
          <a:xfrm>
            <a:off x="5830022" y="2803748"/>
            <a:ext cx="0" cy="240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4720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3675574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0520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0255256"/>
              </p:ext>
            </p:extLst>
          </p:nvPr>
        </p:nvGraphicFramePr>
        <p:xfrm>
          <a:off x="4024769" y="668336"/>
          <a:ext cx="3753370" cy="1975741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2299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8151750"/>
              </p:ext>
            </p:extLst>
          </p:nvPr>
        </p:nvGraphicFramePr>
        <p:xfrm>
          <a:off x="807566" y="31172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951400"/>
              </p:ext>
            </p:extLst>
          </p:nvPr>
        </p:nvGraphicFramePr>
        <p:xfrm>
          <a:off x="4648046" y="31172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8444041-65E4-AA12-F277-5FF6EF2C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9782854"/>
              </p:ext>
            </p:extLst>
          </p:nvPr>
        </p:nvGraphicFramePr>
        <p:xfrm>
          <a:off x="8700516" y="31172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9900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9119578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8358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0820566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730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9017001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4013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0094693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5903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4264352" y="548680"/>
            <a:ext cx="7851374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301" y="2909843"/>
            <a:ext cx="1401426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3376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289994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41083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9186" y="6418034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1488324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3452502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286847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73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3686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0433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217660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AE421FB-9A03-4067-8DD0-AC784C92145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1770016"/>
              </p:ext>
            </p:extLst>
          </p:nvPr>
        </p:nvGraphicFramePr>
        <p:xfrm>
          <a:off x="4022757" y="964668"/>
          <a:ext cx="4063875" cy="2921192"/>
        </p:xfrm>
        <a:graphic>
          <a:graphicData uri="http://schemas.openxmlformats.org/drawingml/2006/table">
            <a:tbl>
              <a:tblPr firstRow="1" firstCol="1" bandRow="1"/>
              <a:tblGrid>
                <a:gridCol w="1081806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45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1060925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72399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Oost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502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D4EED50-089D-4AD8-9EF8-368DECEE2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5589468"/>
              </p:ext>
            </p:extLst>
          </p:nvPr>
        </p:nvGraphicFramePr>
        <p:xfrm>
          <a:off x="217660" y="4258056"/>
          <a:ext cx="3888259" cy="2316480"/>
        </p:xfrm>
        <a:graphic>
          <a:graphicData uri="http://schemas.openxmlformats.org/drawingml/2006/table">
            <a:tbl>
              <a:tblPr firstRow="1" bandRow="1"/>
              <a:tblGrid>
                <a:gridCol w="82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475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21394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7614C9A-A1EE-4D25-B5F6-E10264B6119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960343" y="4276828"/>
          <a:ext cx="3888259" cy="2316480"/>
        </p:xfrm>
        <a:graphic>
          <a:graphicData uri="http://schemas.openxmlformats.org/drawingml/2006/table">
            <a:tbl>
              <a:tblPr firstRow="1" bandRow="1"/>
              <a:tblGrid>
                <a:gridCol w="82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475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2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62645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1844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87708" y="6326665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22626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54699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3229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36489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5000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AAC545-1BF0-410C-834A-E3349262E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9360" y="2668752"/>
            <a:ext cx="176189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0666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617245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14" y="4249478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47701"/>
            <a:ext cx="11716284" cy="350275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4694A4-B57A-8B12-1A6E-A596FD43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4737" y="1576228"/>
            <a:ext cx="3593162" cy="263604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A8D6624-4215-A129-6CEF-FB52B8914E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4212273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EA8DCF-D125-D936-6C85-79DC27D6ABCD}"/>
              </a:ext>
            </a:extLst>
          </p:cNvPr>
          <p:cNvSpPr txBox="1"/>
          <p:nvPr userDrawn="1"/>
        </p:nvSpPr>
        <p:spPr>
          <a:xfrm>
            <a:off x="4101690" y="828298"/>
            <a:ext cx="120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E52ED6-A1DD-C61D-46A5-1067BB76C75E}"/>
              </a:ext>
            </a:extLst>
          </p:cNvPr>
          <p:cNvSpPr txBox="1"/>
          <p:nvPr userDrawn="1"/>
        </p:nvSpPr>
        <p:spPr>
          <a:xfrm>
            <a:off x="5278910" y="970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7253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8001" y="379421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3135944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7207909"/>
              </p:ext>
            </p:extLst>
          </p:nvPr>
        </p:nvGraphicFramePr>
        <p:xfrm>
          <a:off x="193433" y="658269"/>
          <a:ext cx="3753370" cy="2921192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4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5561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14" y="4249478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47701"/>
            <a:ext cx="11716284" cy="350275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A8D6624-4215-A129-6CEF-FB52B8914E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4212273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EA8DCF-D125-D936-6C85-79DC27D6ABCD}"/>
              </a:ext>
            </a:extLst>
          </p:cNvPr>
          <p:cNvSpPr txBox="1"/>
          <p:nvPr userDrawn="1"/>
        </p:nvSpPr>
        <p:spPr>
          <a:xfrm>
            <a:off x="4101690" y="828298"/>
            <a:ext cx="120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E52ED6-A1DD-C61D-46A5-1067BB76C75E}"/>
              </a:ext>
            </a:extLst>
          </p:cNvPr>
          <p:cNvSpPr txBox="1"/>
          <p:nvPr userDrawn="1"/>
        </p:nvSpPr>
        <p:spPr>
          <a:xfrm>
            <a:off x="5278910" y="970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DAC295B-14BF-C742-7F61-B7B7E52F2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6286" y="1536445"/>
            <a:ext cx="3329712" cy="26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316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89684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5359494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12192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buClr>
                <a:srgbClr val="33335C"/>
              </a:buClr>
              <a:defRPr sz="2400"/>
            </a:lvl1pPr>
            <a:lvl2pPr marL="725488" indent="-363538">
              <a:spcBef>
                <a:spcPts val="600"/>
              </a:spcBef>
              <a:buClr>
                <a:srgbClr val="33335C"/>
              </a:buClr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buClr>
                <a:srgbClr val="33335C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6149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8564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800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69336987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1817778"/>
              </p:ext>
            </p:extLst>
          </p:nvPr>
        </p:nvGraphicFramePr>
        <p:xfrm>
          <a:off x="845666" y="25584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7260098"/>
              </p:ext>
            </p:extLst>
          </p:nvPr>
        </p:nvGraphicFramePr>
        <p:xfrm>
          <a:off x="4686146" y="25584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8444041-65E4-AA12-F277-5FF6EF2C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7918492"/>
              </p:ext>
            </p:extLst>
          </p:nvPr>
        </p:nvGraphicFramePr>
        <p:xfrm>
          <a:off x="8738616" y="25584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83281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69336987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840633"/>
              </p:ext>
            </p:extLst>
          </p:nvPr>
        </p:nvGraphicFramePr>
        <p:xfrm>
          <a:off x="4686146" y="2558415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1B8107A-DFEB-789F-7923-CE985C604409}"/>
              </a:ext>
            </a:extLst>
          </p:cNvPr>
          <p:cNvCxnSpPr/>
          <p:nvPr userDrawn="1"/>
        </p:nvCxnSpPr>
        <p:spPr bwMode="auto">
          <a:xfrm>
            <a:off x="4477195" y="2108962"/>
            <a:ext cx="0" cy="2008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8930163-0A4F-1186-B200-FCA9414DFA9A}"/>
              </a:ext>
            </a:extLst>
          </p:cNvPr>
          <p:cNvCxnSpPr/>
          <p:nvPr userDrawn="1"/>
        </p:nvCxnSpPr>
        <p:spPr bwMode="auto">
          <a:xfrm>
            <a:off x="1984569" y="2313891"/>
            <a:ext cx="79552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5AE282B-C757-69DA-7C81-5EF1F23CB066}"/>
              </a:ext>
            </a:extLst>
          </p:cNvPr>
          <p:cNvCxnSpPr/>
          <p:nvPr userDrawn="1"/>
        </p:nvCxnSpPr>
        <p:spPr bwMode="auto">
          <a:xfrm>
            <a:off x="1984569" y="2309809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664484D-BDEA-7124-0F16-6D0FCA968B88}"/>
              </a:ext>
            </a:extLst>
          </p:cNvPr>
          <p:cNvCxnSpPr/>
          <p:nvPr userDrawn="1"/>
        </p:nvCxnSpPr>
        <p:spPr bwMode="auto">
          <a:xfrm>
            <a:off x="9939808" y="2328160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07BCF29-1B39-FE79-9AAD-F20A3A957F00}"/>
              </a:ext>
            </a:extLst>
          </p:cNvPr>
          <p:cNvCxnSpPr/>
          <p:nvPr userDrawn="1"/>
        </p:nvCxnSpPr>
        <p:spPr bwMode="auto">
          <a:xfrm>
            <a:off x="5887172" y="2313891"/>
            <a:ext cx="0" cy="240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8611A7B4-8274-EAE2-D097-F665E22416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1848341"/>
              </p:ext>
            </p:extLst>
          </p:nvPr>
        </p:nvGraphicFramePr>
        <p:xfrm>
          <a:off x="845666" y="2544525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5EAFD86F-D01C-1A92-BCE8-982EA68596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4592285"/>
              </p:ext>
            </p:extLst>
          </p:nvPr>
        </p:nvGraphicFramePr>
        <p:xfrm>
          <a:off x="8562440" y="2586826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8102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69336987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1B8107A-DFEB-789F-7923-CE985C604409}"/>
              </a:ext>
            </a:extLst>
          </p:cNvPr>
          <p:cNvCxnSpPr/>
          <p:nvPr userDrawn="1"/>
        </p:nvCxnSpPr>
        <p:spPr bwMode="auto">
          <a:xfrm>
            <a:off x="4477195" y="2108962"/>
            <a:ext cx="0" cy="2008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8930163-0A4F-1186-B200-FCA9414DFA9A}"/>
              </a:ext>
            </a:extLst>
          </p:cNvPr>
          <p:cNvCxnSpPr/>
          <p:nvPr userDrawn="1"/>
        </p:nvCxnSpPr>
        <p:spPr bwMode="auto">
          <a:xfrm flipV="1">
            <a:off x="4477195" y="2300432"/>
            <a:ext cx="3300944" cy="93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5AE282B-C757-69DA-7C81-5EF1F23CB066}"/>
              </a:ext>
            </a:extLst>
          </p:cNvPr>
          <p:cNvCxnSpPr/>
          <p:nvPr userDrawn="1"/>
        </p:nvCxnSpPr>
        <p:spPr bwMode="auto">
          <a:xfrm>
            <a:off x="4477516" y="2300432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664484D-BDEA-7124-0F16-6D0FCA968B88}"/>
              </a:ext>
            </a:extLst>
          </p:cNvPr>
          <p:cNvCxnSpPr/>
          <p:nvPr userDrawn="1"/>
        </p:nvCxnSpPr>
        <p:spPr bwMode="auto">
          <a:xfrm>
            <a:off x="7778139" y="2300432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8611A7B4-8274-EAE2-D097-F665E22416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6801769"/>
              </p:ext>
            </p:extLst>
          </p:nvPr>
        </p:nvGraphicFramePr>
        <p:xfrm>
          <a:off x="3130221" y="2554207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5EAFD86F-D01C-1A92-BCE8-982EA68596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4060983"/>
              </p:ext>
            </p:extLst>
          </p:nvPr>
        </p:nvGraphicFramePr>
        <p:xfrm>
          <a:off x="6535014" y="2554207"/>
          <a:ext cx="2607718" cy="3095689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42298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7548141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 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1118228"/>
              </p:ext>
            </p:extLst>
          </p:nvPr>
        </p:nvGraphicFramePr>
        <p:xfrm>
          <a:off x="233525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F8DB30E4-7F64-9E01-779E-047A48A4B5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8314662"/>
              </p:ext>
            </p:extLst>
          </p:nvPr>
        </p:nvGraphicFramePr>
        <p:xfrm>
          <a:off x="3464424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83D854D-BB98-B751-E650-67A7B28900F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495353"/>
              </p:ext>
            </p:extLst>
          </p:nvPr>
        </p:nvGraphicFramePr>
        <p:xfrm>
          <a:off x="6445368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7E0CF277-8C98-265B-642F-66E04D6A143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495353"/>
              </p:ext>
            </p:extLst>
          </p:nvPr>
        </p:nvGraphicFramePr>
        <p:xfrm>
          <a:off x="9521445" y="2558415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73269BD6-53D5-49C3-0220-5393726ED1B9}"/>
              </a:ext>
            </a:extLst>
          </p:cNvPr>
          <p:cNvCxnSpPr/>
          <p:nvPr userDrawn="1"/>
        </p:nvCxnSpPr>
        <p:spPr bwMode="auto">
          <a:xfrm>
            <a:off x="4522262" y="2086230"/>
            <a:ext cx="0" cy="1739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DD843BD-8812-FAC7-C1D9-859970BA3734}"/>
              </a:ext>
            </a:extLst>
          </p:cNvPr>
          <p:cNvCxnSpPr/>
          <p:nvPr userDrawn="1"/>
        </p:nvCxnSpPr>
        <p:spPr bwMode="auto">
          <a:xfrm>
            <a:off x="1563624" y="2278521"/>
            <a:ext cx="91328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6D439A4-B2AC-8973-A189-51D5BE0C95C3}"/>
              </a:ext>
            </a:extLst>
          </p:cNvPr>
          <p:cNvCxnSpPr/>
          <p:nvPr userDrawn="1"/>
        </p:nvCxnSpPr>
        <p:spPr bwMode="auto">
          <a:xfrm>
            <a:off x="1563624" y="2260170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AF4F69CD-F5A7-F97D-50AA-56D4BB74967B}"/>
              </a:ext>
            </a:extLst>
          </p:cNvPr>
          <p:cNvCxnSpPr/>
          <p:nvPr userDrawn="1"/>
        </p:nvCxnSpPr>
        <p:spPr bwMode="auto">
          <a:xfrm>
            <a:off x="7624090" y="2278521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83999647-5C60-C9D7-1A54-712F5740EDA8}"/>
              </a:ext>
            </a:extLst>
          </p:cNvPr>
          <p:cNvCxnSpPr/>
          <p:nvPr userDrawn="1"/>
        </p:nvCxnSpPr>
        <p:spPr bwMode="auto">
          <a:xfrm>
            <a:off x="4714454" y="2264252"/>
            <a:ext cx="0" cy="240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966A0B9-9CF0-6A6E-9E99-9363D87870DC}"/>
              </a:ext>
            </a:extLst>
          </p:cNvPr>
          <p:cNvCxnSpPr/>
          <p:nvPr userDrawn="1"/>
        </p:nvCxnSpPr>
        <p:spPr bwMode="auto">
          <a:xfrm>
            <a:off x="10696474" y="2278521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02023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4264352" y="548680"/>
            <a:ext cx="7851374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301" y="2909843"/>
            <a:ext cx="1401426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755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7548141"/>
              </p:ext>
            </p:extLst>
          </p:nvPr>
        </p:nvGraphicFramePr>
        <p:xfrm>
          <a:off x="4024769" y="668336"/>
          <a:ext cx="3753370" cy="1440626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 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7E0CF277-8C98-265B-642F-66E04D6A143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50876368"/>
              </p:ext>
            </p:extLst>
          </p:nvPr>
        </p:nvGraphicFramePr>
        <p:xfrm>
          <a:off x="3207181" y="2400720"/>
          <a:ext cx="2437030" cy="3071610"/>
        </p:xfrm>
        <a:graphic>
          <a:graphicData uri="http://schemas.openxmlformats.org/drawingml/2006/table">
            <a:tbl>
              <a:tblPr firstRow="1" firstCol="1" bandRow="1"/>
              <a:tblGrid>
                <a:gridCol w="2437030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244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6D439A4-B2AC-8973-A189-51D5BE0C95C3}"/>
              </a:ext>
            </a:extLst>
          </p:cNvPr>
          <p:cNvCxnSpPr/>
          <p:nvPr userDrawn="1"/>
        </p:nvCxnSpPr>
        <p:spPr bwMode="auto">
          <a:xfrm>
            <a:off x="4425696" y="2108962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760992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4238346"/>
              </p:ext>
            </p:extLst>
          </p:nvPr>
        </p:nvGraphicFramePr>
        <p:xfrm>
          <a:off x="4024769" y="668336"/>
          <a:ext cx="3753370" cy="1975741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14232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4818984"/>
              </p:ext>
            </p:extLst>
          </p:nvPr>
        </p:nvGraphicFramePr>
        <p:xfrm>
          <a:off x="623560" y="3044064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5343395"/>
              </p:ext>
            </p:extLst>
          </p:nvPr>
        </p:nvGraphicFramePr>
        <p:xfrm>
          <a:off x="4464040" y="3044064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8444041-65E4-AA12-F277-5FF6EF2C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53197679"/>
              </p:ext>
            </p:extLst>
          </p:nvPr>
        </p:nvGraphicFramePr>
        <p:xfrm>
          <a:off x="8516510" y="3044064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30F638A-956D-5FB4-FA1A-5A51C4FFB14E}"/>
              </a:ext>
            </a:extLst>
          </p:cNvPr>
          <p:cNvCxnSpPr/>
          <p:nvPr userDrawn="1"/>
        </p:nvCxnSpPr>
        <p:spPr bwMode="auto">
          <a:xfrm>
            <a:off x="7302038" y="2644077"/>
            <a:ext cx="0" cy="1739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FDC03C1-02A1-BE15-619C-D07149B4716A}"/>
              </a:ext>
            </a:extLst>
          </p:cNvPr>
          <p:cNvCxnSpPr/>
          <p:nvPr userDrawn="1"/>
        </p:nvCxnSpPr>
        <p:spPr bwMode="auto">
          <a:xfrm>
            <a:off x="1927419" y="2803748"/>
            <a:ext cx="79552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50F0855-8AF8-9CC1-0389-2A0184AF3BF5}"/>
              </a:ext>
            </a:extLst>
          </p:cNvPr>
          <p:cNvCxnSpPr/>
          <p:nvPr userDrawn="1"/>
        </p:nvCxnSpPr>
        <p:spPr bwMode="auto">
          <a:xfrm>
            <a:off x="1927419" y="2799666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84904B3-FCC6-9180-6B3B-06E1EA78D9A2}"/>
              </a:ext>
            </a:extLst>
          </p:cNvPr>
          <p:cNvCxnSpPr/>
          <p:nvPr userDrawn="1"/>
        </p:nvCxnSpPr>
        <p:spPr bwMode="auto">
          <a:xfrm>
            <a:off x="9882658" y="2818017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D6C171CC-AC27-C73E-3278-EBAA2AD0AC45}"/>
              </a:ext>
            </a:extLst>
          </p:cNvPr>
          <p:cNvCxnSpPr/>
          <p:nvPr userDrawn="1"/>
        </p:nvCxnSpPr>
        <p:spPr bwMode="auto">
          <a:xfrm>
            <a:off x="5830022" y="2803748"/>
            <a:ext cx="0" cy="240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77670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747329"/>
            <a:ext cx="3753370" cy="1811086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0255256"/>
              </p:ext>
            </p:extLst>
          </p:nvPr>
        </p:nvGraphicFramePr>
        <p:xfrm>
          <a:off x="4024769" y="668336"/>
          <a:ext cx="3753370" cy="1975741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3683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2299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1B36193-B774-8917-F94D-BF1EB49B1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8151750"/>
              </p:ext>
            </p:extLst>
          </p:nvPr>
        </p:nvGraphicFramePr>
        <p:xfrm>
          <a:off x="807566" y="31172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951400"/>
              </p:ext>
            </p:extLst>
          </p:nvPr>
        </p:nvGraphicFramePr>
        <p:xfrm>
          <a:off x="4648046" y="31172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8444041-65E4-AA12-F277-5FF6EF2C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9782854"/>
              </p:ext>
            </p:extLst>
          </p:nvPr>
        </p:nvGraphicFramePr>
        <p:xfrm>
          <a:off x="8700516" y="3117215"/>
          <a:ext cx="2607718" cy="3378073"/>
        </p:xfrm>
        <a:graphic>
          <a:graphicData uri="http://schemas.openxmlformats.org/drawingml/2006/table">
            <a:tbl>
              <a:tblPr firstRow="1" firstCol="1" bandRow="1"/>
              <a:tblGrid>
                <a:gridCol w="2607718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35734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9119578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1103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0820566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64127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9017001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24762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0094693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5252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4264352" y="548680"/>
            <a:ext cx="7851374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301" y="2909843"/>
            <a:ext cx="1401426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76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21582661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59438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67" y="826231"/>
            <a:ext cx="4771028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492369" y="826232"/>
            <a:ext cx="3516923" cy="4566431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296418-F628-445B-ACB7-04011433B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057" y="2689843"/>
            <a:ext cx="717545" cy="8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273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9186" y="6418034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543156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3452502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286847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7433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217660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AE421FB-9A03-4067-8DD0-AC784C92145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1770016"/>
              </p:ext>
            </p:extLst>
          </p:nvPr>
        </p:nvGraphicFramePr>
        <p:xfrm>
          <a:off x="4022757" y="964668"/>
          <a:ext cx="4063875" cy="2921192"/>
        </p:xfrm>
        <a:graphic>
          <a:graphicData uri="http://schemas.openxmlformats.org/drawingml/2006/table">
            <a:tbl>
              <a:tblPr firstRow="1" firstCol="1" bandRow="1"/>
              <a:tblGrid>
                <a:gridCol w="1081806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45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1060925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72399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Oost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502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D4EED50-089D-4AD8-9EF8-368DECEE2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5589468"/>
              </p:ext>
            </p:extLst>
          </p:nvPr>
        </p:nvGraphicFramePr>
        <p:xfrm>
          <a:off x="217660" y="4258056"/>
          <a:ext cx="3888259" cy="2316480"/>
        </p:xfrm>
        <a:graphic>
          <a:graphicData uri="http://schemas.openxmlformats.org/drawingml/2006/table">
            <a:tbl>
              <a:tblPr firstRow="1" bandRow="1"/>
              <a:tblGrid>
                <a:gridCol w="82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475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21394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7614C9A-A1EE-4D25-B5F6-E10264B6119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960343" y="4276828"/>
          <a:ext cx="3888259" cy="2316480"/>
        </p:xfrm>
        <a:graphic>
          <a:graphicData uri="http://schemas.openxmlformats.org/drawingml/2006/table">
            <a:tbl>
              <a:tblPr firstRow="1" bandRow="1"/>
              <a:tblGrid>
                <a:gridCol w="82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475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32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2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7582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0"/>
            <a:ext cx="12192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C40D0F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9"/>
            <a:ext cx="39100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9D9EA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vormgeving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9D9EA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: Ton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9D9EA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Walbeek</a:t>
            </a:r>
            <a:endParaRPr kumimoji="0" lang="nl-NL" sz="2200" b="0" i="1" u="none" strike="noStrike" kern="1200" cap="none" spc="0" normalizeH="0" baseline="0" noProof="0" dirty="0">
              <a:ln>
                <a:noFill/>
              </a:ln>
              <a:solidFill>
                <a:srgbClr val="9D9EA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89138" y="6339470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9D9EA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©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9D9EA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Nederlandse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9D9EA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Bridge Bond</a:t>
            </a:r>
            <a:endParaRPr kumimoji="0" lang="nl-NL" sz="2200" b="0" i="1" u="none" strike="noStrike" kern="1200" cap="none" spc="0" normalizeH="0" baseline="0" noProof="0" dirty="0">
              <a:ln>
                <a:noFill/>
              </a:ln>
              <a:solidFill>
                <a:srgbClr val="9D9EA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8976320" y="2367831"/>
            <a:ext cx="3072341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419083" y="1412776"/>
            <a:ext cx="988909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/>
              </a:rPr>
              <a:t>Start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595360" y="2376547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met bridge 3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879696" y="3316228"/>
            <a:ext cx="467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93" y="56168"/>
            <a:ext cx="2478653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A112FA-D19B-4FEB-94FB-842362A58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213" y="210791"/>
            <a:ext cx="1955739" cy="29280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401087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12192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06466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1709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678" r:id="rId3"/>
    <p:sldLayoutId id="2147483727" r:id="rId4"/>
    <p:sldLayoutId id="2147483725" r:id="rId5"/>
    <p:sldLayoutId id="2147483726" r:id="rId6"/>
    <p:sldLayoutId id="2147483811" r:id="rId7"/>
    <p:sldLayoutId id="2147483709" r:id="rId8"/>
    <p:sldLayoutId id="2147483748" r:id="rId9"/>
    <p:sldLayoutId id="2147483754" r:id="rId10"/>
    <p:sldLayoutId id="2147483771" r:id="rId11"/>
    <p:sldLayoutId id="2147483724" r:id="rId12"/>
    <p:sldLayoutId id="2147483767" r:id="rId13"/>
    <p:sldLayoutId id="2147483728" r:id="rId14"/>
    <p:sldLayoutId id="2147483723" r:id="rId15"/>
    <p:sldLayoutId id="2147483729" r:id="rId16"/>
    <p:sldLayoutId id="2147483742" r:id="rId17"/>
    <p:sldLayoutId id="2147483809" r:id="rId18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7188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0759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8" r:id="rId10"/>
    <p:sldLayoutId id="2147483765" r:id="rId11"/>
    <p:sldLayoutId id="2147483766" r:id="rId12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34869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87" r:id="rId3"/>
    <p:sldLayoutId id="2147483791" r:id="rId4"/>
    <p:sldLayoutId id="2147483793" r:id="rId5"/>
    <p:sldLayoutId id="2147483790" r:id="rId6"/>
    <p:sldLayoutId id="2147483792" r:id="rId7"/>
    <p:sldLayoutId id="2147483789" r:id="rId8"/>
    <p:sldLayoutId id="2147483788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6" r:id="rId19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04108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34987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jpe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11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0.pn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png"/><Relationship Id="rId5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5.png"/><Relationship Id="rId5" Type="http://schemas.openxmlformats.org/officeDocument/2006/relationships/image" Target="../media/image49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52.pn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10" Type="http://schemas.openxmlformats.org/officeDocument/2006/relationships/image" Target="../media/image50.png"/><Relationship Id="rId4" Type="http://schemas.openxmlformats.org/officeDocument/2006/relationships/image" Target="../media/image17.png"/><Relationship Id="rId9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55.png"/><Relationship Id="rId5" Type="http://schemas.openxmlformats.org/officeDocument/2006/relationships/image" Target="../media/image16.png"/><Relationship Id="rId10" Type="http://schemas.openxmlformats.org/officeDocument/2006/relationships/image" Target="../media/image52.png"/><Relationship Id="rId4" Type="http://schemas.openxmlformats.org/officeDocument/2006/relationships/image" Target="../media/image17.png"/><Relationship Id="rId9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5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50.png"/><Relationship Id="rId5" Type="http://schemas.openxmlformats.org/officeDocument/2006/relationships/image" Target="../media/image12.jpe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0.png"/><Relationship Id="rId7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10" Type="http://schemas.openxmlformats.org/officeDocument/2006/relationships/image" Target="../media/image62.png"/><Relationship Id="rId4" Type="http://schemas.openxmlformats.org/officeDocument/2006/relationships/image" Target="../media/image11.png"/><Relationship Id="rId9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1.png"/><Relationship Id="rId5" Type="http://schemas.openxmlformats.org/officeDocument/2006/relationships/image" Target="../media/image46.png"/><Relationship Id="rId10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1.png"/><Relationship Id="rId5" Type="http://schemas.openxmlformats.org/officeDocument/2006/relationships/image" Target="../media/image46.png"/><Relationship Id="rId10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6.png"/><Relationship Id="rId5" Type="http://schemas.openxmlformats.org/officeDocument/2006/relationships/image" Target="../media/image11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50.png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3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2.jpeg"/><Relationship Id="rId5" Type="http://schemas.openxmlformats.org/officeDocument/2006/relationships/image" Target="../media/image19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png"/><Relationship Id="rId7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66.png"/><Relationship Id="rId9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png"/><Relationship Id="rId7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10" Type="http://schemas.openxmlformats.org/officeDocument/2006/relationships/image" Target="../media/image52.png"/><Relationship Id="rId4" Type="http://schemas.openxmlformats.org/officeDocument/2006/relationships/image" Target="../media/image6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10" Type="http://schemas.openxmlformats.org/officeDocument/2006/relationships/image" Target="../media/image50.png"/><Relationship Id="rId4" Type="http://schemas.openxmlformats.org/officeDocument/2006/relationships/image" Target="../media/image66.png"/><Relationship Id="rId9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19.png"/><Relationship Id="rId10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9.png"/><Relationship Id="rId5" Type="http://schemas.openxmlformats.org/officeDocument/2006/relationships/image" Target="../media/image66.png"/><Relationship Id="rId10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8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8.pn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8.png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8.png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011138" y="2850604"/>
            <a:ext cx="3001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kern="0" dirty="0">
                <a:solidFill>
                  <a:srgbClr val="FFFFFF"/>
                </a:solidFill>
              </a:rPr>
              <a:t>Thema-ochtend BSD 22 maart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8252" y="3923866"/>
            <a:ext cx="5461229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lvl="0" eaLnBrk="0" hangingPunct="0">
              <a:lnSpc>
                <a:spcPct val="90000"/>
              </a:lnSpc>
              <a:spcBef>
                <a:spcPct val="40000"/>
              </a:spcBef>
              <a:buClr>
                <a:srgbClr val="33335C"/>
              </a:buClr>
            </a:pPr>
            <a:r>
              <a:rPr lang="nl-NL" sz="2400" kern="0" dirty="0">
                <a:solidFill>
                  <a:srgbClr val="000000"/>
                </a:solidFill>
              </a:rPr>
              <a:t>Bieden in competitie</a:t>
            </a:r>
          </a:p>
          <a:p>
            <a:pPr lvl="1" eaLnBrk="0" hangingPunct="0">
              <a:lnSpc>
                <a:spcPct val="90000"/>
              </a:lnSpc>
              <a:buClr>
                <a:srgbClr val="33335C"/>
              </a:buClr>
            </a:pPr>
            <a:r>
              <a:rPr lang="nl-NL" sz="2000" kern="0" dirty="0">
                <a:solidFill>
                  <a:srgbClr val="000000"/>
                </a:solidFill>
              </a:rPr>
              <a:t>openhouden van de bieding</a:t>
            </a:r>
          </a:p>
          <a:p>
            <a:pPr lvl="2" eaLnBrk="0" hangingPunct="0">
              <a:lnSpc>
                <a:spcPct val="90000"/>
              </a:lnSpc>
              <a:buClr>
                <a:srgbClr val="33335C"/>
              </a:buClr>
            </a:pPr>
            <a:r>
              <a:rPr lang="nl-NL" sz="1800" kern="0" dirty="0">
                <a:solidFill>
                  <a:srgbClr val="000000"/>
                </a:solidFill>
              </a:rPr>
              <a:t>zij een fit, wij een fit</a:t>
            </a:r>
          </a:p>
          <a:p>
            <a:pPr lvl="1" eaLnBrk="0" hangingPunct="0">
              <a:lnSpc>
                <a:spcPct val="90000"/>
              </a:lnSpc>
              <a:buClr>
                <a:srgbClr val="33335C"/>
              </a:buClr>
            </a:pPr>
            <a:r>
              <a:rPr lang="nl-NL" sz="2000" kern="0" dirty="0">
                <a:solidFill>
                  <a:srgbClr val="000000"/>
                </a:solidFill>
              </a:rPr>
              <a:t>de rol van kwetsbaarheid</a:t>
            </a:r>
          </a:p>
          <a:p>
            <a:pPr lvl="1" eaLnBrk="0" hangingPunct="0">
              <a:lnSpc>
                <a:spcPct val="90000"/>
              </a:lnSpc>
              <a:buClr>
                <a:srgbClr val="33335C"/>
              </a:buClr>
            </a:pPr>
            <a:r>
              <a:rPr lang="nl-NL" sz="2000" kern="0" dirty="0">
                <a:solidFill>
                  <a:srgbClr val="000000"/>
                </a:solidFill>
              </a:rPr>
              <a:t>bieden in de ‘sandwich’</a:t>
            </a:r>
          </a:p>
          <a:p>
            <a:pPr lvl="1" eaLnBrk="0" hangingPunct="0">
              <a:lnSpc>
                <a:spcPct val="90000"/>
              </a:lnSpc>
              <a:buClr>
                <a:srgbClr val="33335C"/>
              </a:buClr>
            </a:pPr>
            <a:r>
              <a:rPr lang="nl-NL" sz="2000" kern="0" dirty="0">
                <a:solidFill>
                  <a:srgbClr val="000000"/>
                </a:solidFill>
              </a:rPr>
              <a:t>het redbod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8BB421D-CC23-4184-29F5-3C8B2E1B0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66467"/>
              </p:ext>
            </p:extLst>
          </p:nvPr>
        </p:nvGraphicFramePr>
        <p:xfrm>
          <a:off x="6903308" y="4007396"/>
          <a:ext cx="2364986" cy="240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llustratiegalerie" r:id="rId3" imgW="4664075" imgH="3390900" progId="MS_ClipArt_Gallery">
                  <p:embed/>
                </p:oleObj>
              </mc:Choice>
              <mc:Fallback>
                <p:oleObj name="Microsoft Illustratiegalerie" r:id="rId3" imgW="4664075" imgH="3390900" progId="MS_ClipArt_Gallery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308" y="4007396"/>
                        <a:ext cx="2364986" cy="2400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0976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(5)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2" y="2312262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99" y="1641569"/>
            <a:ext cx="734185" cy="530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BCDAF2-747D-A721-6863-03D854C5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2" y="756368"/>
            <a:ext cx="7386379" cy="2236968"/>
          </a:xfrm>
          <a:prstGeom prst="rect">
            <a:avLst/>
          </a:prstGeom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9C1739E-020A-EBCA-9F14-D3A31F0DB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5130"/>
              </p:ext>
            </p:extLst>
          </p:nvPr>
        </p:nvGraphicFramePr>
        <p:xfrm>
          <a:off x="130463" y="3569824"/>
          <a:ext cx="7215588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636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54826EA0-52A1-4B13-A4FD-F6BB9C6AF270}"/>
              </a:ext>
            </a:extLst>
          </p:cNvPr>
          <p:cNvSpPr txBox="1"/>
          <p:nvPr/>
        </p:nvSpPr>
        <p:spPr>
          <a:xfrm>
            <a:off x="2888441" y="3960150"/>
            <a:ext cx="452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5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12-14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&lt;3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&lt; 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; 6-9pt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A02F0DD-85B9-3B64-6996-BA28645F265E}"/>
              </a:ext>
            </a:extLst>
          </p:cNvPr>
          <p:cNvSpPr txBox="1"/>
          <p:nvPr/>
        </p:nvSpPr>
        <p:spPr>
          <a:xfrm>
            <a:off x="2888441" y="4453992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OW: 18-23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848F38A-AAB3-B809-8FFE-3049F4B6442A}"/>
              </a:ext>
            </a:extLst>
          </p:cNvPr>
          <p:cNvSpPr txBox="1"/>
          <p:nvPr/>
        </p:nvSpPr>
        <p:spPr>
          <a:xfrm>
            <a:off x="2853265" y="501190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 of ?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Zij geen fit; wij geen fit? 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C78A37F-B45B-162B-513C-69994B8021D1}"/>
              </a:ext>
            </a:extLst>
          </p:cNvPr>
          <p:cNvSpPr txBox="1"/>
          <p:nvPr/>
        </p:nvSpPr>
        <p:spPr>
          <a:xfrm>
            <a:off x="2888441" y="5695267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pas, 2 of doublet?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B9A10C3-6D09-9C88-FB58-CEB7A1B97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96" y="2261726"/>
            <a:ext cx="782416" cy="53590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5C57E2D-1EF9-DAFD-A522-DE890E0E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86" y="2285450"/>
            <a:ext cx="734185" cy="5305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3BC344-8EC2-3D09-B895-314B154FB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545" y="2261726"/>
            <a:ext cx="734185" cy="530542"/>
          </a:xfrm>
          <a:prstGeom prst="rect">
            <a:avLst/>
          </a:pr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966A3B9-0C5F-48F7-0D72-F906E7665174}"/>
              </a:ext>
            </a:extLst>
          </p:cNvPr>
          <p:cNvSpPr/>
          <p:nvPr/>
        </p:nvSpPr>
        <p:spPr bwMode="auto">
          <a:xfrm>
            <a:off x="7536932" y="3960149"/>
            <a:ext cx="4441708" cy="2104449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Overweging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 zeker 8 kaarten in  en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 fit niet zeker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Resultaat -1 (niet-kwetsbaar) een goede score t.o.v. 1SA C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De één past; de ander biedt 2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C7EC084-7FB5-05BC-2E03-01A2EFF42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059" y="2193187"/>
            <a:ext cx="649198" cy="48088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A3BC85C-8B4F-FA58-F377-4E6890EFF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204" y="2463779"/>
            <a:ext cx="618021" cy="4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33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580E6-D110-0243-98DD-558336EC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hele spel 5a)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8E13F7-566E-92B7-1C60-97272F8E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604" y="2251604"/>
            <a:ext cx="4389284" cy="887328"/>
          </a:xfrm>
        </p:spPr>
        <p:txBody>
          <a:bodyPr/>
          <a:lstStyle/>
          <a:p>
            <a:r>
              <a:rPr lang="nl-NL" sz="2000" dirty="0"/>
              <a:t>Maximaal te halen slagen (met open kaarten)</a:t>
            </a:r>
          </a:p>
          <a:p>
            <a:r>
              <a:rPr lang="nl-NL" sz="2000" dirty="0"/>
              <a:t>Stel niemand kwetsbaar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49474D-53C3-3CD7-06A3-E5411121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1" y="674186"/>
            <a:ext cx="7185670" cy="6027078"/>
          </a:xfrm>
          <a:prstGeom prst="rect">
            <a:avLst/>
          </a:prstGeom>
          <a:solidFill>
            <a:srgbClr val="33335C"/>
          </a:solidFill>
          <a:ln w="19050">
            <a:solidFill>
              <a:srgbClr val="33335C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816B1A-446F-F351-E1E8-3CB5F75A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953" y="4702589"/>
            <a:ext cx="4170792" cy="199867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9BB7492-7C0A-5E4C-B6ED-2D42FBE17402}"/>
              </a:ext>
            </a:extLst>
          </p:cNvPr>
          <p:cNvSpPr txBox="1"/>
          <p:nvPr/>
        </p:nvSpPr>
        <p:spPr>
          <a:xfrm>
            <a:off x="9144000" y="5411585"/>
            <a:ext cx="589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1SA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B108E66-0FE8-D27F-0789-D8799477D02D}"/>
              </a:ext>
            </a:extLst>
          </p:cNvPr>
          <p:cNvSpPr txBox="1"/>
          <p:nvPr/>
        </p:nvSpPr>
        <p:spPr>
          <a:xfrm>
            <a:off x="9848479" y="5381315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A4AEF67-FD5A-EE43-7044-6235F01420B8}"/>
              </a:ext>
            </a:extLst>
          </p:cNvPr>
          <p:cNvSpPr txBox="1"/>
          <p:nvPr/>
        </p:nvSpPr>
        <p:spPr>
          <a:xfrm>
            <a:off x="10459074" y="5419148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-120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6C91B0F-BAC0-7E98-DB08-769F1A5C0A82}"/>
              </a:ext>
            </a:extLst>
          </p:cNvPr>
          <p:cNvSpPr txBox="1"/>
          <p:nvPr/>
        </p:nvSpPr>
        <p:spPr>
          <a:xfrm>
            <a:off x="11175027" y="541914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+120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6A6F323-E207-C31F-F410-64A385A69A6E}"/>
              </a:ext>
            </a:extLst>
          </p:cNvPr>
          <p:cNvSpPr txBox="1"/>
          <p:nvPr/>
        </p:nvSpPr>
        <p:spPr>
          <a:xfrm>
            <a:off x="8556586" y="5750139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</a:t>
            </a:r>
            <a:r>
              <a:rPr lang="nl-NL" sz="1600" dirty="0">
                <a:sym typeface="Symbol" panose="05050102010706020507" pitchFamily="18" charset="2"/>
              </a:rPr>
              <a:t></a:t>
            </a:r>
            <a:endParaRPr lang="nl-NL" sz="16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56FBCDD-2C4A-8FFE-042F-C108ADD69707}"/>
              </a:ext>
            </a:extLst>
          </p:cNvPr>
          <p:cNvSpPr txBox="1"/>
          <p:nvPr/>
        </p:nvSpPr>
        <p:spPr>
          <a:xfrm>
            <a:off x="9906768" y="5719322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-2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B4531DE-F64F-F6AD-F174-95674B401F68}"/>
              </a:ext>
            </a:extLst>
          </p:cNvPr>
          <p:cNvSpPr txBox="1"/>
          <p:nvPr/>
        </p:nvSpPr>
        <p:spPr>
          <a:xfrm>
            <a:off x="10459073" y="571932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-100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93B494C-8996-673A-6261-4028753B2F0B}"/>
              </a:ext>
            </a:extLst>
          </p:cNvPr>
          <p:cNvSpPr txBox="1"/>
          <p:nvPr/>
        </p:nvSpPr>
        <p:spPr>
          <a:xfrm>
            <a:off x="11200345" y="573851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+100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7819FDA-696A-6A70-F920-FADCF18557F3}"/>
              </a:ext>
            </a:extLst>
          </p:cNvPr>
          <p:cNvSpPr txBox="1"/>
          <p:nvPr/>
        </p:nvSpPr>
        <p:spPr>
          <a:xfrm>
            <a:off x="9189041" y="6057876"/>
            <a:ext cx="589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1SA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7C35DF5-8BAD-C356-8B20-3A5F0C2C67F1}"/>
              </a:ext>
            </a:extLst>
          </p:cNvPr>
          <p:cNvSpPr txBox="1"/>
          <p:nvPr/>
        </p:nvSpPr>
        <p:spPr>
          <a:xfrm>
            <a:off x="9848479" y="6032185"/>
            <a:ext cx="621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DC15B53-99AE-D5EF-CD4B-E67986096FCE}"/>
              </a:ext>
            </a:extLst>
          </p:cNvPr>
          <p:cNvSpPr txBox="1"/>
          <p:nvPr/>
        </p:nvSpPr>
        <p:spPr>
          <a:xfrm>
            <a:off x="10476860" y="6057349"/>
            <a:ext cx="68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-120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9605066-A3AB-48F7-5942-6088D613D929}"/>
              </a:ext>
            </a:extLst>
          </p:cNvPr>
          <p:cNvSpPr txBox="1"/>
          <p:nvPr/>
        </p:nvSpPr>
        <p:spPr>
          <a:xfrm>
            <a:off x="11160705" y="6047303"/>
            <a:ext cx="856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+120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2BDB926-B422-7FCA-D9AB-98F1C3ECE306}"/>
              </a:ext>
            </a:extLst>
          </p:cNvPr>
          <p:cNvSpPr txBox="1"/>
          <p:nvPr/>
        </p:nvSpPr>
        <p:spPr>
          <a:xfrm>
            <a:off x="8521583" y="630608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</a:t>
            </a:r>
            <a:r>
              <a:rPr lang="nl-NL" sz="1600" dirty="0">
                <a:sym typeface="Symbol" panose="05050102010706020507" pitchFamily="18" charset="2"/>
              </a:rPr>
              <a:t></a:t>
            </a:r>
            <a:endParaRPr lang="nl-NL" sz="16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69A683A-C696-21F3-8C78-4E154E264590}"/>
              </a:ext>
            </a:extLst>
          </p:cNvPr>
          <p:cNvSpPr txBox="1"/>
          <p:nvPr/>
        </p:nvSpPr>
        <p:spPr>
          <a:xfrm>
            <a:off x="9906768" y="6344501"/>
            <a:ext cx="468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E8FA35F-FE34-0CAA-12C7-9896445DC396}"/>
              </a:ext>
            </a:extLst>
          </p:cNvPr>
          <p:cNvSpPr txBox="1"/>
          <p:nvPr/>
        </p:nvSpPr>
        <p:spPr>
          <a:xfrm>
            <a:off x="10470253" y="6331381"/>
            <a:ext cx="720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-150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3CFF1E0-C8FB-5A43-D621-B0ECA964E36E}"/>
              </a:ext>
            </a:extLst>
          </p:cNvPr>
          <p:cNvSpPr txBox="1"/>
          <p:nvPr/>
        </p:nvSpPr>
        <p:spPr>
          <a:xfrm>
            <a:off x="11175028" y="6337436"/>
            <a:ext cx="79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+150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6092933-C2D8-165F-62D6-60D83B00F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488658"/>
              </p:ext>
            </p:extLst>
          </p:nvPr>
        </p:nvGraphicFramePr>
        <p:xfrm>
          <a:off x="7791603" y="674188"/>
          <a:ext cx="4129138" cy="147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581">
                  <a:extLst>
                    <a:ext uri="{9D8B030D-6E8A-4147-A177-3AD203B41FA5}">
                      <a16:colId xmlns:a16="http://schemas.microsoft.com/office/drawing/2014/main" val="3263459442"/>
                    </a:ext>
                  </a:extLst>
                </a:gridCol>
                <a:gridCol w="1032285">
                  <a:extLst>
                    <a:ext uri="{9D8B030D-6E8A-4147-A177-3AD203B41FA5}">
                      <a16:colId xmlns:a16="http://schemas.microsoft.com/office/drawing/2014/main" val="3161395399"/>
                    </a:ext>
                  </a:extLst>
                </a:gridCol>
                <a:gridCol w="1127572">
                  <a:extLst>
                    <a:ext uri="{9D8B030D-6E8A-4147-A177-3AD203B41FA5}">
                      <a16:colId xmlns:a16="http://schemas.microsoft.com/office/drawing/2014/main" val="3513235136"/>
                    </a:ext>
                  </a:extLst>
                </a:gridCol>
                <a:gridCol w="976700">
                  <a:extLst>
                    <a:ext uri="{9D8B030D-6E8A-4147-A177-3AD203B41FA5}">
                      <a16:colId xmlns:a16="http://schemas.microsoft.com/office/drawing/2014/main" val="1985691095"/>
                    </a:ext>
                  </a:extLst>
                </a:gridCol>
              </a:tblGrid>
              <a:tr h="470207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Z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W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N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40874"/>
                  </a:ext>
                </a:extLst>
              </a:tr>
              <a:tr h="50388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PAS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PAS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 panose="05050102010706020507" pitchFamily="18" charset="2"/>
                        </a:rPr>
                        <a:t>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PAS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462"/>
                  </a:ext>
                </a:extLst>
              </a:tr>
              <a:tr h="50388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 SA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PAS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PAS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</a:t>
                      </a:r>
                      <a:r>
                        <a:rPr lang="nl-NL" sz="24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 panose="05050102010706020507" pitchFamily="18" charset="2"/>
                        </a:rPr>
                        <a:t>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4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527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De kwetsbaarheid?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5" y="2297035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21" y="1640683"/>
            <a:ext cx="734185" cy="5305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43E381-863F-C472-1AFE-1564A9C743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716606"/>
            <a:ext cx="7473708" cy="23786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96127E-D57D-5BD4-C980-417692CFB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79" y="2244570"/>
            <a:ext cx="723467" cy="5359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EC90D99-8F75-6C4D-5685-061C7F5B9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59" y="2299715"/>
            <a:ext cx="734185" cy="5305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25CBC3-196F-B6F7-61F6-461324749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896" y="2249930"/>
            <a:ext cx="734185" cy="53054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E2C2E01-81CF-BEB6-E141-087B324D6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441" y="2244570"/>
            <a:ext cx="618021" cy="44659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87A456F-5735-1835-FF72-7D6D4E13D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724" y="2512521"/>
            <a:ext cx="692207" cy="512746"/>
          </a:xfrm>
          <a:prstGeom prst="rect">
            <a:avLst/>
          </a:prstGeom>
        </p:spPr>
      </p:pic>
      <p:graphicFrame>
        <p:nvGraphicFramePr>
          <p:cNvPr id="18" name="Group 75">
            <a:extLst>
              <a:ext uri="{FF2B5EF4-FFF2-40B4-BE49-F238E27FC236}">
                <a16:creationId xmlns:a16="http://schemas.microsoft.com/office/drawing/2014/main" id="{7C6C9E21-00ED-977B-9A96-A2E849AAA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88872"/>
              </p:ext>
            </p:extLst>
          </p:nvPr>
        </p:nvGraphicFramePr>
        <p:xfrm>
          <a:off x="181062" y="3641727"/>
          <a:ext cx="3840162" cy="2940788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Niemand Kwetsbaar</a:t>
                      </a: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Contract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NZ score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OW: 2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Wingdings" pitchFamily="2" charset="2"/>
                        </a:rPr>
                        <a:t>C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3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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-1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24360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3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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-2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50378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OW: 3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-1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51570"/>
                  </a:ext>
                </a:extLst>
              </a:tr>
            </a:tbl>
          </a:graphicData>
        </a:graphic>
      </p:graphicFrame>
      <p:sp>
        <p:nvSpPr>
          <p:cNvPr id="19" name="Text Box 70">
            <a:extLst>
              <a:ext uri="{FF2B5EF4-FFF2-40B4-BE49-F238E27FC236}">
                <a16:creationId xmlns:a16="http://schemas.microsoft.com/office/drawing/2014/main" id="{AA96F380-8F30-DC16-7FE9-10314B31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43" y="4672948"/>
            <a:ext cx="9156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- 110</a:t>
            </a:r>
          </a:p>
        </p:txBody>
      </p:sp>
      <p:sp>
        <p:nvSpPr>
          <p:cNvPr id="20" name="Text Box 71">
            <a:extLst>
              <a:ext uri="{FF2B5EF4-FFF2-40B4-BE49-F238E27FC236}">
                <a16:creationId xmlns:a16="http://schemas.microsoft.com/office/drawing/2014/main" id="{31E11AB3-2FF7-3A5C-45F9-E7482D810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61" y="5139693"/>
            <a:ext cx="1091089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  50</a:t>
            </a:r>
          </a:p>
        </p:txBody>
      </p:sp>
      <p:sp>
        <p:nvSpPr>
          <p:cNvPr id="25" name="Text Box 71">
            <a:extLst>
              <a:ext uri="{FF2B5EF4-FFF2-40B4-BE49-F238E27FC236}">
                <a16:creationId xmlns:a16="http://schemas.microsoft.com/office/drawing/2014/main" id="{A2FA7E24-E5A5-67AC-B19D-75D1C126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344" y="5642295"/>
            <a:ext cx="915635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- 100</a:t>
            </a:r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AF044BCC-F79D-733C-B5FA-A5C22B2C1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256" y="6135056"/>
            <a:ext cx="779381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+50</a:t>
            </a:r>
          </a:p>
        </p:txBody>
      </p:sp>
      <p:graphicFrame>
        <p:nvGraphicFramePr>
          <p:cNvPr id="27" name="Group 75">
            <a:extLst>
              <a:ext uri="{FF2B5EF4-FFF2-40B4-BE49-F238E27FC236}">
                <a16:creationId xmlns:a16="http://schemas.microsoft.com/office/drawing/2014/main" id="{62C270D8-E064-629B-9A3D-04B0090AF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20572"/>
              </p:ext>
            </p:extLst>
          </p:nvPr>
        </p:nvGraphicFramePr>
        <p:xfrm>
          <a:off x="4175919" y="3647972"/>
          <a:ext cx="3840162" cy="2940788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NZ Kwetsbaar</a:t>
                      </a: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Contract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NZ score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OW: 2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Wingdings" pitchFamily="2" charset="2"/>
                        </a:rPr>
                        <a:t>C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3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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-1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24360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3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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-2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50378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OW: 3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-1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51570"/>
                  </a:ext>
                </a:extLst>
              </a:tr>
            </a:tbl>
          </a:graphicData>
        </a:graphic>
      </p:graphicFrame>
      <p:sp>
        <p:nvSpPr>
          <p:cNvPr id="28" name="Text Box 70">
            <a:extLst>
              <a:ext uri="{FF2B5EF4-FFF2-40B4-BE49-F238E27FC236}">
                <a16:creationId xmlns:a16="http://schemas.microsoft.com/office/drawing/2014/main" id="{9AFDD2CB-9D8D-5DA5-CDCD-9F26B115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00" y="4679193"/>
            <a:ext cx="9156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- 110</a:t>
            </a:r>
          </a:p>
        </p:txBody>
      </p:sp>
      <p:sp>
        <p:nvSpPr>
          <p:cNvPr id="29" name="Text Box 71">
            <a:extLst>
              <a:ext uri="{FF2B5EF4-FFF2-40B4-BE49-F238E27FC236}">
                <a16:creationId xmlns:a16="http://schemas.microsoft.com/office/drawing/2014/main" id="{A9388CBC-35CB-F17D-6770-3BD4A4E6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519" y="5145938"/>
            <a:ext cx="1107562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- 100</a:t>
            </a: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3561D1CE-B4DD-DBC1-480F-E3D6C8A7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201" y="5648540"/>
            <a:ext cx="915635" cy="4308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- 200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C7FBA79D-9437-04C9-C406-EE2A3625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113" y="6141301"/>
            <a:ext cx="779381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+50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ABC968B1-A1B5-6EE7-CF2A-1245FB30EF36}"/>
              </a:ext>
            </a:extLst>
          </p:cNvPr>
          <p:cNvSpPr/>
          <p:nvPr/>
        </p:nvSpPr>
        <p:spPr bwMode="auto">
          <a:xfrm>
            <a:off x="8170776" y="4051610"/>
            <a:ext cx="3807864" cy="2104449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Strijd om deelscore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Als het bieden op 2 niveau dreigt uit te sterven, probeer de TP te liften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Zeker niet kwetsbaar veilig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0426F423-B295-8DE9-CDCC-EF31645C5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0775" y="4051610"/>
            <a:ext cx="3840813" cy="21337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18FE570-5B71-F2E7-D963-F163A7896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249" y="4072800"/>
            <a:ext cx="384081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sandwich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5" y="1680267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621" y="1440263"/>
            <a:ext cx="734185" cy="5305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B6F8EE0-3BE7-BBB1-30FE-3EE4D35169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754990"/>
            <a:ext cx="7630737" cy="235632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953296E-6DFA-A777-99AB-25DAEDF04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18" y="1649123"/>
            <a:ext cx="739544" cy="56805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D32935-3604-8C4C-AEE4-AB16FE26E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279" y="1788005"/>
            <a:ext cx="723467" cy="5359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D46578-2448-7C17-329C-E746AD744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407" y="1686636"/>
            <a:ext cx="723467" cy="5359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A1F3635-45D6-7D63-7B2D-5E3137C5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32" y="1686636"/>
            <a:ext cx="734185" cy="530542"/>
          </a:xfrm>
          <a:prstGeom prst="rect">
            <a:avLst/>
          </a:prstGeom>
        </p:spPr>
      </p:pic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8E1F9174-1F97-C88B-FCFD-F368670C0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70893"/>
              </p:ext>
            </p:extLst>
          </p:nvPr>
        </p:nvGraphicFramePr>
        <p:xfrm>
          <a:off x="130463" y="3569824"/>
          <a:ext cx="7215588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636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Partner?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Jouw hand?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id="{17DDA55B-45C9-8634-2E3A-5C4195AA9268}"/>
              </a:ext>
            </a:extLst>
          </p:cNvPr>
          <p:cNvSpPr txBox="1"/>
          <p:nvPr/>
        </p:nvSpPr>
        <p:spPr>
          <a:xfrm>
            <a:off x="2888441" y="3960150"/>
            <a:ext cx="452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4+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12-19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4+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; 6+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29DD47E-2E02-6D10-FC85-E1ECD7F5A93F}"/>
              </a:ext>
            </a:extLst>
          </p:cNvPr>
          <p:cNvSpPr txBox="1"/>
          <p:nvPr/>
        </p:nvSpPr>
        <p:spPr>
          <a:xfrm>
            <a:off x="2888441" y="4596643"/>
            <a:ext cx="4381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Onbekend ( nog niets te melden)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CE1B70C-B599-4CA5-7381-8CCDFFC44967}"/>
              </a:ext>
            </a:extLst>
          </p:cNvPr>
          <p:cNvSpPr txBox="1"/>
          <p:nvPr/>
        </p:nvSpPr>
        <p:spPr>
          <a:xfrm>
            <a:off x="2853265" y="501190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13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5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59A34BC-C110-2D7F-FB9C-A0196738394C}"/>
              </a:ext>
            </a:extLst>
          </p:cNvPr>
          <p:cNvSpPr txBox="1"/>
          <p:nvPr/>
        </p:nvSpPr>
        <p:spPr>
          <a:xfrm>
            <a:off x="2888441" y="5695267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 of 2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6900A8E-F013-5879-7D1D-AB56996ED4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1565" y="3254797"/>
            <a:ext cx="1913869" cy="1663363"/>
          </a:xfrm>
          <a:prstGeom prst="rect">
            <a:avLst/>
          </a:prstGeom>
        </p:spPr>
      </p:pic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2BD0EE24-84D8-6A46-BC80-FDF44DFFE36B}"/>
              </a:ext>
            </a:extLst>
          </p:cNvPr>
          <p:cNvSpPr/>
          <p:nvPr/>
        </p:nvSpPr>
        <p:spPr bwMode="auto">
          <a:xfrm>
            <a:off x="7619829" y="4918161"/>
            <a:ext cx="4441708" cy="1762978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Bieden in de sandwich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 kunnen nog heel sterk zijn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Kwetsbaar gevaarlijker (X)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Voorzichtigheid geboden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Wel mooie kaart voor de uitkomst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Passen is prima, je komt na 1 nog een keer aan de beurt</a:t>
            </a:r>
          </a:p>
        </p:txBody>
      </p:sp>
    </p:spTree>
    <p:extLst>
      <p:ext uri="{BB962C8B-B14F-4D97-AF65-F5344CB8AC3E}">
        <p14:creationId xmlns:p14="http://schemas.microsoft.com/office/powerpoint/2010/main" val="3432335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2A2628-CAEF-3070-351D-2B371413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Redbod?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CEBDC7-6216-1F95-13BC-3A27C11AF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82" y="1330541"/>
            <a:ext cx="723467" cy="53590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BA8DC88-BF75-41D1-DE7E-DE7C56E7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2" y="2610487"/>
            <a:ext cx="723467" cy="5359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5D78C11-FBD4-4AF7-9E88-22C14C2A9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95" y="1945517"/>
            <a:ext cx="723467" cy="5359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9C1848E-8852-62EE-99B9-649A7F6D4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869" y="1336521"/>
            <a:ext cx="734185" cy="5305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639184F-E413-7D6E-56EC-C853E76C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55" y="2586443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1606D3E-6C1F-2B7C-2460-C36CC0C20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587" y="1985859"/>
            <a:ext cx="723467" cy="5359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DCC7B3-BD95-47CC-69F5-75D72EED2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474" y="1328833"/>
            <a:ext cx="734185" cy="5305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B800A0-8F61-4E1F-F205-A9C7A2643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782" y="1950877"/>
            <a:ext cx="734185" cy="5305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EE4DC16-4F50-2C6B-E4EB-B14D5B60F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921" y="1971808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777B974-C37C-F4D7-E807-B6E220371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483" y="2577150"/>
            <a:ext cx="734185" cy="5305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34E4D61-FC8F-7625-F19E-DACA0608A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804" y="2549236"/>
            <a:ext cx="734185" cy="53054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E3621C-70CB-522F-C464-77632777A0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6225" y="755942"/>
            <a:ext cx="7739190" cy="2456008"/>
          </a:xfrm>
          <a:prstGeom prst="rect">
            <a:avLst/>
          </a:prstGeom>
        </p:spPr>
      </p:pic>
      <p:graphicFrame>
        <p:nvGraphicFramePr>
          <p:cNvPr id="19" name="Group 75">
            <a:extLst>
              <a:ext uri="{FF2B5EF4-FFF2-40B4-BE49-F238E27FC236}">
                <a16:creationId xmlns:a16="http://schemas.microsoft.com/office/drawing/2014/main" id="{EC355BF5-CC97-C82B-040E-10824FFBB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06845"/>
              </p:ext>
            </p:extLst>
          </p:nvPr>
        </p:nvGraphicFramePr>
        <p:xfrm>
          <a:off x="181062" y="3641727"/>
          <a:ext cx="3840162" cy="2940788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Alleen OW Kwetsbaar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Contract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NZ score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OW: 4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Wingdings" pitchFamily="2" charset="2"/>
                        </a:rPr>
                        <a:t>C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5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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-3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24360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5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X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-3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50378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51570"/>
                  </a:ext>
                </a:extLst>
              </a:tr>
            </a:tbl>
          </a:graphicData>
        </a:graphic>
      </p:graphicFrame>
      <p:sp>
        <p:nvSpPr>
          <p:cNvPr id="20" name="Text Box 70">
            <a:extLst>
              <a:ext uri="{FF2B5EF4-FFF2-40B4-BE49-F238E27FC236}">
                <a16:creationId xmlns:a16="http://schemas.microsoft.com/office/drawing/2014/main" id="{472849F2-C3CA-822C-F33E-39EBAC25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43" y="4672948"/>
            <a:ext cx="9156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- 620</a:t>
            </a:r>
          </a:p>
        </p:txBody>
      </p:sp>
      <p:sp>
        <p:nvSpPr>
          <p:cNvPr id="21" name="Text Box 71">
            <a:extLst>
              <a:ext uri="{FF2B5EF4-FFF2-40B4-BE49-F238E27FC236}">
                <a16:creationId xmlns:a16="http://schemas.microsoft.com/office/drawing/2014/main" id="{1ABE1D9C-773B-880B-AD6B-DE06273D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42" y="5139693"/>
            <a:ext cx="965433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- 150</a:t>
            </a:r>
          </a:p>
        </p:txBody>
      </p:sp>
      <p:sp>
        <p:nvSpPr>
          <p:cNvPr id="22" name="Text Box 71">
            <a:extLst>
              <a:ext uri="{FF2B5EF4-FFF2-40B4-BE49-F238E27FC236}">
                <a16:creationId xmlns:a16="http://schemas.microsoft.com/office/drawing/2014/main" id="{35409593-B902-0F7D-D044-830DE97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344" y="5642295"/>
            <a:ext cx="915635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- 500</a:t>
            </a:r>
          </a:p>
        </p:txBody>
      </p:sp>
      <p:graphicFrame>
        <p:nvGraphicFramePr>
          <p:cNvPr id="24" name="Group 75">
            <a:extLst>
              <a:ext uri="{FF2B5EF4-FFF2-40B4-BE49-F238E27FC236}">
                <a16:creationId xmlns:a16="http://schemas.microsoft.com/office/drawing/2014/main" id="{A9A262BB-7FF9-C477-8C8B-097840F5D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35587"/>
              </p:ext>
            </p:extLst>
          </p:nvPr>
        </p:nvGraphicFramePr>
        <p:xfrm>
          <a:off x="4186225" y="3641727"/>
          <a:ext cx="3840162" cy="2940788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Alleen NZ Kwetsbaar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Contract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NZ score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OW: 4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Wingdings" pitchFamily="2" charset="2"/>
                        </a:rPr>
                        <a:t>C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5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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-2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24360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5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X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-2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50378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51570"/>
                  </a:ext>
                </a:extLst>
              </a:tr>
            </a:tbl>
          </a:graphicData>
        </a:graphic>
      </p:graphicFrame>
      <p:sp>
        <p:nvSpPr>
          <p:cNvPr id="25" name="Text Box 70">
            <a:extLst>
              <a:ext uri="{FF2B5EF4-FFF2-40B4-BE49-F238E27FC236}">
                <a16:creationId xmlns:a16="http://schemas.microsoft.com/office/drawing/2014/main" id="{E7888424-419E-572D-2F37-5041C794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306" y="4672948"/>
            <a:ext cx="9156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- 420</a:t>
            </a:r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AB970B0C-F4B4-5AF6-5511-591D90B3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824" y="5139693"/>
            <a:ext cx="1076117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- 200</a:t>
            </a: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68FA420C-AF9F-BA54-094C-44394BDE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507" y="5642295"/>
            <a:ext cx="915635" cy="4308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- 500</a:t>
            </a:r>
          </a:p>
        </p:txBody>
      </p:sp>
      <p:graphicFrame>
        <p:nvGraphicFramePr>
          <p:cNvPr id="28" name="Group 75">
            <a:extLst>
              <a:ext uri="{FF2B5EF4-FFF2-40B4-BE49-F238E27FC236}">
                <a16:creationId xmlns:a16="http://schemas.microsoft.com/office/drawing/2014/main" id="{F68F41E5-8830-14FC-0E7A-6F07748E1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97099"/>
              </p:ext>
            </p:extLst>
          </p:nvPr>
        </p:nvGraphicFramePr>
        <p:xfrm>
          <a:off x="8191388" y="3641727"/>
          <a:ext cx="3840162" cy="2940788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Allen Kwetsbaar</a:t>
                      </a: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Contract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NZ score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OW: 4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Wingdings" pitchFamily="2" charset="2"/>
                        </a:rPr>
                        <a:t>C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5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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-2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24360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NZ: 5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X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-2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50378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5C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NZ: 5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X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-3</a:t>
                      </a: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0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51570"/>
                  </a:ext>
                </a:extLst>
              </a:tr>
            </a:tbl>
          </a:graphicData>
        </a:graphic>
      </p:graphicFrame>
      <p:sp>
        <p:nvSpPr>
          <p:cNvPr id="29" name="Text Box 70">
            <a:extLst>
              <a:ext uri="{FF2B5EF4-FFF2-40B4-BE49-F238E27FC236}">
                <a16:creationId xmlns:a16="http://schemas.microsoft.com/office/drawing/2014/main" id="{4E240C7A-B888-5E92-EB81-C8BF8E73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9469" y="4672948"/>
            <a:ext cx="9156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- 620</a:t>
            </a: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E92119AA-5053-62E3-9E45-AB95927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987" y="5139693"/>
            <a:ext cx="1001427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- 200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AC242435-36C1-B5C7-128F-2063F87B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670" y="5642295"/>
            <a:ext cx="915635" cy="43088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- 500</a:t>
            </a: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F18D06ED-6DBA-F055-FE00-622EA340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9669" y="6125486"/>
            <a:ext cx="915635" cy="4308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- 800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BA42EBB7-A003-0609-27CA-8031EFEA1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794" y="2493916"/>
            <a:ext cx="734185" cy="53054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25D7081-5453-0B4A-4C90-7B8F116464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995" y="2830598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1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020061" cy="502920"/>
          </a:xfrm>
        </p:spPr>
        <p:txBody>
          <a:bodyPr/>
          <a:lstStyle/>
          <a:p>
            <a:r>
              <a:rPr lang="nl-NL" b="0" dirty="0"/>
              <a:t>Definitie ‘de Wet’</a:t>
            </a:r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99700"/>
              </p:ext>
            </p:extLst>
          </p:nvPr>
        </p:nvGraphicFramePr>
        <p:xfrm>
          <a:off x="3726690" y="3177057"/>
          <a:ext cx="4302130" cy="1277924"/>
        </p:xfrm>
        <a:graphic>
          <a:graphicData uri="http://schemas.openxmlformats.org/drawingml/2006/table">
            <a:tbl>
              <a:tblPr/>
              <a:tblGrid>
                <a:gridCol w="136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Troeven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OW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Troeven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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NZ</a:t>
                      </a: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526634" y="3177057"/>
            <a:ext cx="1341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Troeven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samen?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269996" y="3942826"/>
            <a:ext cx="5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9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15152" y="3942826"/>
            <a:ext cx="76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818163" y="3884943"/>
            <a:ext cx="76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19</a:t>
            </a:r>
          </a:p>
        </p:txBody>
      </p:sp>
      <p:graphicFrame>
        <p:nvGraphicFramePr>
          <p:cNvPr id="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57342"/>
              </p:ext>
            </p:extLst>
          </p:nvPr>
        </p:nvGraphicFramePr>
        <p:xfrm>
          <a:off x="3690274" y="4697177"/>
          <a:ext cx="4302130" cy="1879135"/>
        </p:xfrm>
        <a:graphic>
          <a:graphicData uri="http://schemas.openxmlformats.org/drawingml/2006/table">
            <a:tbl>
              <a:tblPr/>
              <a:tblGrid>
                <a:gridCol w="136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Slagen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OW in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Slagen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NZ in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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 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6585358" y="4682439"/>
            <a:ext cx="128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Slagen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samen?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147934" y="5436066"/>
            <a:ext cx="707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451858" y="5436066"/>
            <a:ext cx="39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9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740142" y="5625906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147934" y="6020841"/>
            <a:ext cx="78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11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466894" y="6020841"/>
            <a:ext cx="39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8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9FA85C4-5A99-5DCC-B8E3-7EAE65A08FDE}"/>
              </a:ext>
            </a:extLst>
          </p:cNvPr>
          <p:cNvSpPr/>
          <p:nvPr/>
        </p:nvSpPr>
        <p:spPr bwMode="auto">
          <a:xfrm>
            <a:off x="1566046" y="672132"/>
            <a:ext cx="8911804" cy="2314513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800" b="1" dirty="0">
                <a:latin typeface="+mj-lt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‘The </a:t>
            </a:r>
            <a:r>
              <a:rPr lang="nl-NL" sz="2800" b="1" dirty="0" err="1">
                <a:latin typeface="+mj-lt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Law</a:t>
            </a:r>
            <a:r>
              <a:rPr lang="nl-NL" sz="2800" b="1" dirty="0">
                <a:latin typeface="+mj-lt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of Total tricks’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+mj-lt"/>
                <a:sym typeface="Symbol" pitchFamily="18" charset="2"/>
              </a:rPr>
              <a:t>De som van het aantal troeven van beide partijen is gelijk aan de som van het aantal slagen dat beide partijen kunnen halen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+mj-lt"/>
                <a:sym typeface="Symbol" pitchFamily="18" charset="2"/>
              </a:rPr>
              <a:t>Hulpmiddel om te bepalen of je een bod van de TP in een deelscore of manche wel of niet zult uitnemen</a:t>
            </a:r>
          </a:p>
        </p:txBody>
      </p:sp>
    </p:spTree>
    <p:extLst>
      <p:ext uri="{BB962C8B-B14F-4D97-AF65-F5344CB8AC3E}">
        <p14:creationId xmlns:p14="http://schemas.microsoft.com/office/powerpoint/2010/main" val="2462878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" y="0"/>
            <a:ext cx="11972436" cy="532699"/>
          </a:xfrm>
        </p:spPr>
        <p:txBody>
          <a:bodyPr/>
          <a:lstStyle/>
          <a:p>
            <a:r>
              <a:rPr lang="nl-NL" b="0" dirty="0"/>
              <a:t>Het deelscoregevecht</a:t>
            </a:r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75949"/>
              </p:ext>
            </p:extLst>
          </p:nvPr>
        </p:nvGraphicFramePr>
        <p:xfrm>
          <a:off x="2741709" y="2705030"/>
          <a:ext cx="4302130" cy="1338108"/>
        </p:xfrm>
        <a:graphic>
          <a:graphicData uri="http://schemas.openxmlformats.org/drawingml/2006/table">
            <a:tbl>
              <a:tblPr/>
              <a:tblGrid>
                <a:gridCol w="136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Troeven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OW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Troeven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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NZ</a:t>
                      </a: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530287" y="276102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Troeven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samen?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936147" y="3488458"/>
            <a:ext cx="129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8(9)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547890" y="3468906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448198" y="3429000"/>
            <a:ext cx="1624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16(17</a:t>
            </a:r>
            <a:r>
              <a:rPr lang="nl-NL" sz="32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31363"/>
              </p:ext>
            </p:extLst>
          </p:nvPr>
        </p:nvGraphicFramePr>
        <p:xfrm>
          <a:off x="2770224" y="4229356"/>
          <a:ext cx="4302130" cy="2486264"/>
        </p:xfrm>
        <a:graphic>
          <a:graphicData uri="http://schemas.openxmlformats.org/drawingml/2006/table">
            <a:tbl>
              <a:tblPr/>
              <a:tblGrid>
                <a:gridCol w="136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Slagen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OW in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Slagen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NZ in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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  </a:t>
                      </a: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5558802" y="4229356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Slagen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samen?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176431" y="4976084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/>
              <a:t>8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480066" y="4974097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/>
              <a:t>8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820091" y="5536595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212847" y="5536598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/>
              <a:t>7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495102" y="5536596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/>
              <a:t>9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788425" y="1152930"/>
            <a:ext cx="1428596" cy="1200329"/>
          </a:xfrm>
          <a:prstGeom prst="rect">
            <a:avLst/>
          </a:prstGeom>
          <a:gradFill flip="none" rotWithShape="1">
            <a:gsLst>
              <a:gs pos="0">
                <a:srgbClr val="008400"/>
              </a:gs>
              <a:gs pos="10000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Bieden</a:t>
            </a:r>
            <a:br>
              <a:rPr lang="nl-NL" sz="2400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of</a:t>
            </a:r>
          </a:p>
          <a:p>
            <a:pPr algn="ctr"/>
            <a:r>
              <a:rPr lang="nl-NL" sz="2400">
                <a:solidFill>
                  <a:schemeClr val="bg1"/>
                </a:solidFill>
              </a:rPr>
              <a:t>passen?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3176431" y="6152852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/>
              <a:t>9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4495102" y="6152852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/>
              <a:t>7</a:t>
            </a:r>
          </a:p>
        </p:txBody>
      </p:sp>
      <p:graphicFrame>
        <p:nvGraphicFramePr>
          <p:cNvPr id="27" name="Tabel 26">
            <a:extLst>
              <a:ext uri="{FF2B5EF4-FFF2-40B4-BE49-F238E27FC236}">
                <a16:creationId xmlns:a16="http://schemas.microsoft.com/office/drawing/2014/main" id="{9A8B08F8-1D1F-FCB6-EC6B-465FE4C6E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79853"/>
              </p:ext>
            </p:extLst>
          </p:nvPr>
        </p:nvGraphicFramePr>
        <p:xfrm>
          <a:off x="2655344" y="699102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</a:tbl>
          </a:graphicData>
        </a:graphic>
      </p:graphicFrame>
      <p:pic>
        <p:nvPicPr>
          <p:cNvPr id="28" name="Afbeelding 27">
            <a:extLst>
              <a:ext uri="{FF2B5EF4-FFF2-40B4-BE49-F238E27FC236}">
                <a16:creationId xmlns:a16="http://schemas.microsoft.com/office/drawing/2014/main" id="{9874B161-8021-61AB-3438-1C3C8941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113" y="1143803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CC7C393-C4EC-18D4-66CA-F3EE0B104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841" y="1136068"/>
            <a:ext cx="723467" cy="535902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B9A38F0-A902-5481-ED39-B1E88F1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993" y="1122414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DAF06BA-EA5F-B7FA-D105-0DB6D612B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483" y="1537075"/>
            <a:ext cx="723467" cy="53590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4C428D8-5AC4-BC2D-F89B-58118592D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142" y="1779584"/>
            <a:ext cx="734185" cy="530542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B7FD9588-005C-8B13-A23A-6560F9D7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95" y="1805026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BD2D36C3-1DE0-FA8C-161C-EEEA58A0F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709" y="1768642"/>
            <a:ext cx="723467" cy="53590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0EF2BEDF-0E46-E3FA-8A3F-8807E38CC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601" y="1779584"/>
            <a:ext cx="734185" cy="53054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0863BA5C-CA64-D2B8-499A-A52A514B4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483" y="1006533"/>
            <a:ext cx="734185" cy="53054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7A3AB862-A0B1-EFAB-12C9-82CF236F3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6201" y="2079505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25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17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196C56-87F6-8E86-6D8D-757A8D3A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Verder na liften?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A971A1-D307-6D25-A3C4-B16F92D8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080" y="906086"/>
            <a:ext cx="7700772" cy="24104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2DDCB84-6CC0-A127-5763-4ECE973F3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3" y="1741560"/>
            <a:ext cx="723467" cy="5359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17EFD7-BEB9-BA0F-866A-77A6705D6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372" y="1112260"/>
            <a:ext cx="723467" cy="5359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5E64344-07BF-F5E3-035A-5AD4B446F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50" y="2390847"/>
            <a:ext cx="723467" cy="5359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FA29C94-06F7-8BEC-E3A3-6629EAACF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433" y="1135292"/>
            <a:ext cx="734185" cy="53054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D023A54-664D-7626-0939-744537D1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4" y="3013020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C0CF9EF-B822-9DD7-33A5-0286C1ADB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432" y="1741560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178507D-40DE-4F72-8B1D-D351D786C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079" y="1741560"/>
            <a:ext cx="734185" cy="5305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9071DC7-2ECA-C7FB-A537-775C83223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202" y="1752477"/>
            <a:ext cx="723467" cy="53590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AB1A6D5-B898-25A7-E62B-EE472FF59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223" y="3019450"/>
            <a:ext cx="723467" cy="5359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381276-AC84-9D06-C21F-177C11185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73" y="2396207"/>
            <a:ext cx="734185" cy="53054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CEFDD73-3C3D-A026-670C-37638B18D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402" y="2349500"/>
            <a:ext cx="734185" cy="53054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7ABAE9F-AF22-89D5-75A7-C755241DB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85" y="2354628"/>
            <a:ext cx="734185" cy="53054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57FDABC-577C-5359-B335-CE9938211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15" y="3006812"/>
            <a:ext cx="734185" cy="53054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108E7B7-BF58-23C2-6B64-A82CF1682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864" y="2985452"/>
            <a:ext cx="734185" cy="530542"/>
          </a:xfrm>
          <a:prstGeom prst="rect">
            <a:avLst/>
          </a:prstGeom>
        </p:spPr>
      </p:pic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F5F3C15A-DC54-06CF-6135-DD8E6F997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1314"/>
              </p:ext>
            </p:extLst>
          </p:nvPr>
        </p:nvGraphicFramePr>
        <p:xfrm>
          <a:off x="216741" y="3887339"/>
          <a:ext cx="7215588" cy="2531808"/>
        </p:xfrm>
        <a:graphic>
          <a:graphicData uri="http://schemas.openxmlformats.org/drawingml/2006/table">
            <a:tbl>
              <a:tblPr firstRow="1" bandRow="1"/>
              <a:tblGrid>
                <a:gridCol w="296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217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beloven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Oost-West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Wij?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Wat zegt ‘de Wet’?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23" name="Tekstvak 22">
            <a:extLst>
              <a:ext uri="{FF2B5EF4-FFF2-40B4-BE49-F238E27FC236}">
                <a16:creationId xmlns:a16="http://schemas.microsoft.com/office/drawing/2014/main" id="{A9A03F40-DDE2-5B1E-4730-BA06DB4AAB7B}"/>
              </a:ext>
            </a:extLst>
          </p:cNvPr>
          <p:cNvSpPr txBox="1"/>
          <p:nvPr/>
        </p:nvSpPr>
        <p:spPr>
          <a:xfrm>
            <a:off x="3226621" y="4277080"/>
            <a:ext cx="4205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 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fit (8 of 9 harten samen)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18-23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71921E6-0849-46DA-1288-721D577FC129}"/>
              </a:ext>
            </a:extLst>
          </p:cNvPr>
          <p:cNvSpPr txBox="1"/>
          <p:nvPr/>
        </p:nvSpPr>
        <p:spPr>
          <a:xfrm>
            <a:off x="3226621" y="4782665"/>
            <a:ext cx="4381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 fit (samen 8 troeven)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17-22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B9F5B47-1857-9E9E-5FDD-FB58BFAF5A96}"/>
              </a:ext>
            </a:extLst>
          </p:cNvPr>
          <p:cNvSpPr txBox="1"/>
          <p:nvPr/>
        </p:nvSpPr>
        <p:spPr>
          <a:xfrm>
            <a:off x="3191445" y="532883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met 8 troeven is het 2 niveau in de deelscore veilig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34EF2E2-8150-76F8-6460-DDDEABC917DF}"/>
              </a:ext>
            </a:extLst>
          </p:cNvPr>
          <p:cNvSpPr txBox="1"/>
          <p:nvPr/>
        </p:nvSpPr>
        <p:spPr>
          <a:xfrm>
            <a:off x="3226621" y="6012197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 of 3?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44C0E698-39F4-D9D6-FD3F-090DB7176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431" y="2970661"/>
            <a:ext cx="734185" cy="530542"/>
          </a:xfrm>
          <a:prstGeom prst="rect">
            <a:avLst/>
          </a:prstGeom>
        </p:spPr>
      </p:pic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5B49D38B-678C-1F28-8003-4AF0F975BF37}"/>
              </a:ext>
            </a:extLst>
          </p:cNvPr>
          <p:cNvSpPr/>
          <p:nvPr/>
        </p:nvSpPr>
        <p:spPr bwMode="auto">
          <a:xfrm>
            <a:off x="7642836" y="4660108"/>
            <a:ext cx="4150023" cy="1762978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Tegenpartij is gelift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Kans dat zij down gaan is groot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Doorbieden verhoogt de kans op een doublet voor straf</a:t>
            </a:r>
          </a:p>
        </p:txBody>
      </p:sp>
    </p:spTree>
    <p:extLst>
      <p:ext uri="{BB962C8B-B14F-4D97-AF65-F5344CB8AC3E}">
        <p14:creationId xmlns:p14="http://schemas.microsoft.com/office/powerpoint/2010/main" val="243716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7A6E7-78F2-0B74-EAF1-1E50EFEE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E0E434-9A79-F45E-9F31-AFA4CF8CC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6897" y="919162"/>
            <a:ext cx="5729817" cy="4525962"/>
          </a:xfrm>
        </p:spPr>
        <p:txBody>
          <a:bodyPr/>
          <a:lstStyle/>
          <a:p>
            <a:r>
              <a:rPr lang="nl-NL" dirty="0"/>
              <a:t>Deze staan in het werkboek behorend bij de lesmethode Start met Bridge 3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B6FC81-92B5-25D2-DD56-9CD11BDB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919162"/>
            <a:ext cx="3533775" cy="5019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43563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Opgave 6A-1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2" y="2312262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99" y="1641569"/>
            <a:ext cx="734185" cy="530542"/>
          </a:xfrm>
          <a:prstGeom prst="rect">
            <a:avLst/>
          </a:prstGeom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9C1739E-020A-EBCA-9F14-D3A31F0DBA2E}"/>
              </a:ext>
            </a:extLst>
          </p:cNvPr>
          <p:cNvGraphicFramePr>
            <a:graphicFrameLocks noGrp="1"/>
          </p:cNvGraphicFramePr>
          <p:nvPr/>
        </p:nvGraphicFramePr>
        <p:xfrm>
          <a:off x="130463" y="3569824"/>
          <a:ext cx="7215588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636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54826EA0-52A1-4B13-A4FD-F6BB9C6AF270}"/>
              </a:ext>
            </a:extLst>
          </p:cNvPr>
          <p:cNvSpPr txBox="1"/>
          <p:nvPr/>
        </p:nvSpPr>
        <p:spPr>
          <a:xfrm>
            <a:off x="2888441" y="3894916"/>
            <a:ext cx="452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4+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12-14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</a:t>
            </a:r>
            <a:r>
              <a:rPr lang="nl-NL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: 4+ </a:t>
            </a:r>
            <a:r>
              <a:rPr lang="nl-NL" dirty="0" err="1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&lt;3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/ ; 6-9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A02F0DD-85B9-3B64-6996-BA28645F265E}"/>
              </a:ext>
            </a:extLst>
          </p:cNvPr>
          <p:cNvSpPr txBox="1"/>
          <p:nvPr/>
        </p:nvSpPr>
        <p:spPr>
          <a:xfrm>
            <a:off x="2888441" y="4453992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O-W: 18-23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848F38A-AAB3-B809-8FFE-3049F4B6442A}"/>
              </a:ext>
            </a:extLst>
          </p:cNvPr>
          <p:cNvSpPr txBox="1"/>
          <p:nvPr/>
        </p:nvSpPr>
        <p:spPr>
          <a:xfrm>
            <a:off x="2853265" y="501190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,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of ?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Zij een fit; wij een fit?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C78A37F-B45B-162B-513C-69994B8021D1}"/>
              </a:ext>
            </a:extLst>
          </p:cNvPr>
          <p:cNvSpPr txBox="1"/>
          <p:nvPr/>
        </p:nvSpPr>
        <p:spPr>
          <a:xfrm>
            <a:off x="2888441" y="5695267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pas, 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/ of doublet?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5C57E2D-1EF9-DAFD-A522-DE890E0E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86" y="2285450"/>
            <a:ext cx="734185" cy="5305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3BC344-8EC2-3D09-B895-314B154F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45" y="2261726"/>
            <a:ext cx="734185" cy="530542"/>
          </a:xfrm>
          <a:prstGeom prst="rect">
            <a:avLst/>
          </a:pr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966A3B9-0C5F-48F7-0D72-F906E7665174}"/>
              </a:ext>
            </a:extLst>
          </p:cNvPr>
          <p:cNvSpPr/>
          <p:nvPr/>
        </p:nvSpPr>
        <p:spPr bwMode="auto">
          <a:xfrm>
            <a:off x="7741816" y="4453992"/>
            <a:ext cx="3728476" cy="1610606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Uitgesteld informatiedoublet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geen openingskracht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alle overige kleuren 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strijd om de deelscore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781595-59A5-AB1F-58C9-EA38FD1F20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2460" y="793401"/>
            <a:ext cx="7542357" cy="238381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1C41B2F-6D56-B094-48F6-C2957C06C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844" y="1604056"/>
            <a:ext cx="739544" cy="56805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C1F2D39-F132-5870-83FE-B07017C7A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3" y="2261726"/>
            <a:ext cx="723467" cy="53054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D78AB91-6E6B-3563-4C12-5D3C8C3CA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182" y="2285450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1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59507A7-7FE8-3274-4818-B507B2DABA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49" y="3428863"/>
            <a:ext cx="5945885" cy="2011437"/>
          </a:xfrm>
        </p:spPr>
        <p:txBody>
          <a:bodyPr/>
          <a:lstStyle/>
          <a:p>
            <a:r>
              <a:rPr lang="nl-NL" dirty="0"/>
              <a:t>Wat bied je en waarom?</a:t>
            </a:r>
          </a:p>
          <a:p>
            <a:pPr lvl="1"/>
            <a:r>
              <a:rPr lang="nl-NL" dirty="0"/>
              <a:t>pas</a:t>
            </a:r>
          </a:p>
          <a:p>
            <a:pPr lvl="2"/>
            <a:r>
              <a:rPr lang="nl-NL" dirty="0"/>
              <a:t>geen 5 </a:t>
            </a:r>
            <a:r>
              <a:rPr lang="nl-NL" dirty="0" err="1"/>
              <a:t>krt</a:t>
            </a:r>
            <a:r>
              <a:rPr lang="nl-NL" dirty="0"/>
              <a:t>: volgbod kan niet</a:t>
            </a:r>
          </a:p>
          <a:p>
            <a:pPr lvl="2"/>
            <a:r>
              <a:rPr lang="nl-NL" dirty="0"/>
              <a:t>geen informatiedoublet: &lt; 12 </a:t>
            </a:r>
            <a:r>
              <a:rPr lang="nl-NL" dirty="0" err="1"/>
              <a:t>pnt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(1)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159E75-9CCD-B201-077F-6A3A7B18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802804"/>
            <a:ext cx="7560146" cy="23894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32" y="1692071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840FF49-76A7-741D-F425-8B5095DDA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776" y="3555619"/>
            <a:ext cx="3493311" cy="24995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9D306C-5EA9-9A68-DAF2-5E7339727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49" y="1651621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14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Opgave 6A-2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2" y="2312262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99" y="1641569"/>
            <a:ext cx="734185" cy="53054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5C57E2D-1EF9-DAFD-A522-DE890E0E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86" y="2285450"/>
            <a:ext cx="734185" cy="5305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3BC344-8EC2-3D09-B895-314B154F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45" y="2261726"/>
            <a:ext cx="734185" cy="53054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C1F2D39-F132-5870-83FE-B07017C7A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817" y="2285450"/>
            <a:ext cx="723467" cy="530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AF4291-1E40-4E22-063F-B2EE2450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6777" y="818600"/>
            <a:ext cx="7388040" cy="230782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8C4062F-15CE-77A0-8DA9-2BB67A360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263" y="1641569"/>
            <a:ext cx="723467" cy="53590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72B2152-3B0B-FFA2-BD73-E7EDC57A0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3" y="2256366"/>
            <a:ext cx="782416" cy="535902"/>
          </a:xfrm>
          <a:prstGeom prst="rect">
            <a:avLst/>
          </a:prstGeom>
        </p:spPr>
      </p:pic>
      <p:graphicFrame>
        <p:nvGraphicFramePr>
          <p:cNvPr id="24" name="Tabel 23">
            <a:extLst>
              <a:ext uri="{FF2B5EF4-FFF2-40B4-BE49-F238E27FC236}">
                <a16:creationId xmlns:a16="http://schemas.microsoft.com/office/drawing/2014/main" id="{5E71CFAC-9AC2-AD26-CF26-605D15E30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56948"/>
              </p:ext>
            </p:extLst>
          </p:nvPr>
        </p:nvGraphicFramePr>
        <p:xfrm>
          <a:off x="130463" y="3569824"/>
          <a:ext cx="7215588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636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27220162-399E-1D81-06C4-E296E715DD20}"/>
              </a:ext>
            </a:extLst>
          </p:cNvPr>
          <p:cNvSpPr txBox="1"/>
          <p:nvPr/>
        </p:nvSpPr>
        <p:spPr>
          <a:xfrm>
            <a:off x="2888441" y="3960150"/>
            <a:ext cx="452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5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12-14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&lt;3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&lt; 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; 6-9pt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A7ABF57-A0B1-EB01-1BFD-F1D57E18E92A}"/>
              </a:ext>
            </a:extLst>
          </p:cNvPr>
          <p:cNvSpPr txBox="1"/>
          <p:nvPr/>
        </p:nvSpPr>
        <p:spPr>
          <a:xfrm>
            <a:off x="2888441" y="4453992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O-W: 18-23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C6B7118-9B8C-6AC4-636F-C4A3B9A472E4}"/>
              </a:ext>
            </a:extLst>
          </p:cNvPr>
          <p:cNvSpPr txBox="1"/>
          <p:nvPr/>
        </p:nvSpPr>
        <p:spPr>
          <a:xfrm>
            <a:off x="2853265" y="501190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of ?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Zij geen fit; wij geen fit? 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7A1BE5F-9FC2-780D-9A0C-CCCD50680142}"/>
              </a:ext>
            </a:extLst>
          </p:cNvPr>
          <p:cNvSpPr txBox="1"/>
          <p:nvPr/>
        </p:nvSpPr>
        <p:spPr>
          <a:xfrm>
            <a:off x="2888441" y="5695267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pas, 2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of doublet?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BE096D20-C81A-2736-8619-A558E1C03E5F}"/>
              </a:ext>
            </a:extLst>
          </p:cNvPr>
          <p:cNvSpPr/>
          <p:nvPr/>
        </p:nvSpPr>
        <p:spPr bwMode="auto">
          <a:xfrm>
            <a:off x="7536932" y="3960149"/>
            <a:ext cx="4441708" cy="2104449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Overweging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 zeker 8 kaarten in  en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fit niet zeker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Resultaat -1 (niet-kwetsbaar) een goede score t.o.v. 1SA C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De één past; de ander 2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5624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Opgave 6A-3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2" y="2312262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99" y="1641569"/>
            <a:ext cx="734185" cy="53054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5C57E2D-1EF9-DAFD-A522-DE890E0E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86" y="2285450"/>
            <a:ext cx="734185" cy="5305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3BC344-8EC2-3D09-B895-314B154F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45" y="2261726"/>
            <a:ext cx="734185" cy="530542"/>
          </a:xfrm>
          <a:prstGeom prst="rect">
            <a:avLst/>
          </a:prstGeom>
        </p:spPr>
      </p:pic>
      <p:graphicFrame>
        <p:nvGraphicFramePr>
          <p:cNvPr id="24" name="Tabel 23">
            <a:extLst>
              <a:ext uri="{FF2B5EF4-FFF2-40B4-BE49-F238E27FC236}">
                <a16:creationId xmlns:a16="http://schemas.microsoft.com/office/drawing/2014/main" id="{5E71CFAC-9AC2-AD26-CF26-605D15E301B4}"/>
              </a:ext>
            </a:extLst>
          </p:cNvPr>
          <p:cNvGraphicFramePr>
            <a:graphicFrameLocks noGrp="1"/>
          </p:cNvGraphicFramePr>
          <p:nvPr/>
        </p:nvGraphicFramePr>
        <p:xfrm>
          <a:off x="130463" y="3569824"/>
          <a:ext cx="7215588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636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27220162-399E-1D81-06C4-E296E715DD20}"/>
              </a:ext>
            </a:extLst>
          </p:cNvPr>
          <p:cNvSpPr txBox="1"/>
          <p:nvPr/>
        </p:nvSpPr>
        <p:spPr>
          <a:xfrm>
            <a:off x="2888441" y="3960150"/>
            <a:ext cx="452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4/5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; 12-14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4/5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6-9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A7ABF57-A0B1-EB01-1BFD-F1D57E18E92A}"/>
              </a:ext>
            </a:extLst>
          </p:cNvPr>
          <p:cNvSpPr txBox="1"/>
          <p:nvPr/>
        </p:nvSpPr>
        <p:spPr>
          <a:xfrm>
            <a:off x="2888441" y="4453992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O-W: 18-23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C6B7118-9B8C-6AC4-636F-C4A3B9A472E4}"/>
              </a:ext>
            </a:extLst>
          </p:cNvPr>
          <p:cNvSpPr txBox="1"/>
          <p:nvPr/>
        </p:nvSpPr>
        <p:spPr>
          <a:xfrm>
            <a:off x="2853265" y="501190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of ?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Zij geen fit? Wij geen fit? 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7A1BE5F-9FC2-780D-9A0C-CCCD50680142}"/>
              </a:ext>
            </a:extLst>
          </p:cNvPr>
          <p:cNvSpPr txBox="1"/>
          <p:nvPr/>
        </p:nvSpPr>
        <p:spPr>
          <a:xfrm>
            <a:off x="2888441" y="5695267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pas, of doublet?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BE096D20-C81A-2736-8619-A558E1C03E5F}"/>
              </a:ext>
            </a:extLst>
          </p:cNvPr>
          <p:cNvSpPr/>
          <p:nvPr/>
        </p:nvSpPr>
        <p:spPr bwMode="auto">
          <a:xfrm>
            <a:off x="7707233" y="4643514"/>
            <a:ext cx="4354304" cy="1600978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Overweging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Kans dat er een fit is in  of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Strijd om de deelscore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Indien kwetsbaar, dan is passen veiliger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414548-ACC7-4E5A-22A5-A5C0309768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7890" y="732577"/>
            <a:ext cx="7770750" cy="24318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494D28E-E476-D7FC-E953-76FCD0587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786" y="1641569"/>
            <a:ext cx="723467" cy="53590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B510D71-5193-70A5-253C-8B88A744D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36" y="1615396"/>
            <a:ext cx="723467" cy="535902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24C88F8C-46C8-99DB-014E-177E6431F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89" y="2255440"/>
            <a:ext cx="782416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9F0B3FC-2C3A-EED5-3145-DC8988F053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736" y="2294486"/>
            <a:ext cx="723467" cy="53590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076A1F77-33A8-21E7-33C7-96DD6CCE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57" y="1633475"/>
            <a:ext cx="734185" cy="53054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9A28D4A-274D-721C-E2A1-9375A9E10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50" y="1470327"/>
            <a:ext cx="449870" cy="3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79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Opgave 6A-4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2" y="2312262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99" y="1641569"/>
            <a:ext cx="734185" cy="53054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5C57E2D-1EF9-DAFD-A522-DE890E0E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86" y="2285450"/>
            <a:ext cx="734185" cy="5305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3BC344-8EC2-3D09-B895-314B154F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45" y="2261726"/>
            <a:ext cx="734185" cy="530542"/>
          </a:xfrm>
          <a:prstGeom prst="rect">
            <a:avLst/>
          </a:prstGeom>
        </p:spPr>
      </p:pic>
      <p:graphicFrame>
        <p:nvGraphicFramePr>
          <p:cNvPr id="24" name="Tabel 23">
            <a:extLst>
              <a:ext uri="{FF2B5EF4-FFF2-40B4-BE49-F238E27FC236}">
                <a16:creationId xmlns:a16="http://schemas.microsoft.com/office/drawing/2014/main" id="{5E71CFAC-9AC2-AD26-CF26-605D15E301B4}"/>
              </a:ext>
            </a:extLst>
          </p:cNvPr>
          <p:cNvGraphicFramePr>
            <a:graphicFrameLocks noGrp="1"/>
          </p:cNvGraphicFramePr>
          <p:nvPr/>
        </p:nvGraphicFramePr>
        <p:xfrm>
          <a:off x="130463" y="3569824"/>
          <a:ext cx="7215588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636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27220162-399E-1D81-06C4-E296E715DD20}"/>
              </a:ext>
            </a:extLst>
          </p:cNvPr>
          <p:cNvSpPr txBox="1"/>
          <p:nvPr/>
        </p:nvSpPr>
        <p:spPr>
          <a:xfrm>
            <a:off x="2888441" y="3960150"/>
            <a:ext cx="452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/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12-14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6-9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A7ABF57-A0B1-EB01-1BFD-F1D57E18E92A}"/>
              </a:ext>
            </a:extLst>
          </p:cNvPr>
          <p:cNvSpPr txBox="1"/>
          <p:nvPr/>
        </p:nvSpPr>
        <p:spPr>
          <a:xfrm>
            <a:off x="2888441" y="4453992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O-W: 18-23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C6B7118-9B8C-6AC4-636F-C4A3B9A472E4}"/>
              </a:ext>
            </a:extLst>
          </p:cNvPr>
          <p:cNvSpPr txBox="1"/>
          <p:nvPr/>
        </p:nvSpPr>
        <p:spPr>
          <a:xfrm>
            <a:off x="2853265" y="501190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 of ?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Zij een fit? Wij een fit? 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7A1BE5F-9FC2-780D-9A0C-CCCD50680142}"/>
              </a:ext>
            </a:extLst>
          </p:cNvPr>
          <p:cNvSpPr txBox="1"/>
          <p:nvPr/>
        </p:nvSpPr>
        <p:spPr>
          <a:xfrm>
            <a:off x="2888441" y="5695267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pas, of doublet?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BE096D20-C81A-2736-8619-A558E1C03E5F}"/>
              </a:ext>
            </a:extLst>
          </p:cNvPr>
          <p:cNvSpPr/>
          <p:nvPr/>
        </p:nvSpPr>
        <p:spPr bwMode="auto">
          <a:xfrm>
            <a:off x="7552601" y="3882881"/>
            <a:ext cx="4106905" cy="2156156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2D2D2D"/>
              </a:buClr>
              <a:defRPr/>
            </a:pPr>
            <a:r>
              <a:rPr lang="nl-NL" sz="2400" b="1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Uitgesteld informatiedoublet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geen openingskracht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Partner, kies maar tussen </a:t>
            </a: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 of </a:t>
            </a: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strijd om de deelscore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494D28E-E476-D7FC-E953-76FCD0587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786" y="164156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9F0B3FC-2C3A-EED5-3145-DC8988F05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736" y="2294486"/>
            <a:ext cx="723467" cy="53590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076A1F77-33A8-21E7-33C7-96DD6CCE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57" y="1633475"/>
            <a:ext cx="734185" cy="530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ABD999-E159-B30C-E2B0-2817A390D3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818963"/>
            <a:ext cx="7547341" cy="236237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D08489E-621D-228C-D1DB-F85BEEC26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14" y="1604056"/>
            <a:ext cx="739544" cy="56805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4A3A514-A908-40F0-28BE-3418EEFC0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45" y="2285450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0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(1a)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C964B94-85D3-DA01-0FA4-9B7411049E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4765" y="754542"/>
            <a:ext cx="2238553" cy="328076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ABD8528F-A515-9143-E175-C48C693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03" y="1477411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FE18936A-BF91-C883-6D73-39390BBA5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4D086F25-CB31-14E1-51BD-E631A5B8A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98" y="1446383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14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(1b)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FCAE0E-CB60-2405-8DE5-03764259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98" y="1408870"/>
            <a:ext cx="723467" cy="53054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FC3762B-9915-D9E1-CAF5-13CC775786A4}"/>
              </a:ext>
            </a:extLst>
          </p:cNvPr>
          <p:cNvSpPr txBox="1"/>
          <p:nvPr/>
        </p:nvSpPr>
        <p:spPr>
          <a:xfrm>
            <a:off x="1114228" y="4971447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1125889-B84B-0BFB-ADDC-3575876AF1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649" y="840839"/>
            <a:ext cx="2501765" cy="3164626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042C970-4DE1-B2A4-10B8-A9C2D689B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616" y="1408870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3870845C-CC90-8C15-1414-FFB0CC45F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22" y="4870067"/>
            <a:ext cx="734185" cy="530542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ABD8528F-A515-9143-E175-C48C693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25" y="2069356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EE6A8F51-D52E-D978-3236-E8F547DD3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CCF7C6D3-5D43-22B1-010B-7A39FCDD0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142" y="2069356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(1c)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2B5E1D-EEC3-74DC-1444-8092CFEE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014615"/>
            <a:ext cx="734185" cy="53054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D2D36FA-FAD7-5DFA-72FA-586776CDB2DA}"/>
              </a:ext>
            </a:extLst>
          </p:cNvPr>
          <p:cNvSpPr txBox="1"/>
          <p:nvPr/>
        </p:nvSpPr>
        <p:spPr>
          <a:xfrm>
            <a:off x="8777631" y="487057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FCAE0E-CB60-2405-8DE5-03764259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98" y="1408870"/>
            <a:ext cx="723467" cy="53054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FC3762B-9915-D9E1-CAF5-13CC775786A4}"/>
              </a:ext>
            </a:extLst>
          </p:cNvPr>
          <p:cNvSpPr txBox="1"/>
          <p:nvPr/>
        </p:nvSpPr>
        <p:spPr>
          <a:xfrm>
            <a:off x="1114228" y="4971447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9C964B94-85D3-DA01-0FA4-9B7411049E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4765" y="754542"/>
            <a:ext cx="2238553" cy="328076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EA6BC94-0281-C0C9-FE62-709AB2643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202" y="4882949"/>
            <a:ext cx="723467" cy="53590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042C970-4DE1-B2A4-10B8-A9C2D689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1408870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3870845C-CC90-8C15-1414-FFB0CC4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4870067"/>
            <a:ext cx="734185" cy="530542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ABD8528F-A515-9143-E175-C48C693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23" y="2062915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7DBD7093-767F-3183-5DF2-96E233A24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67FEEA89-7328-7DA6-C89A-60E9FF0C4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334" y="2047601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(1d)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2B5E1D-EEC3-74DC-1444-8092CFEE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014615"/>
            <a:ext cx="734185" cy="53054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7C3D17-505D-B4B9-643A-AFF5E4C10E34}"/>
              </a:ext>
            </a:extLst>
          </p:cNvPr>
          <p:cNvSpPr txBox="1"/>
          <p:nvPr/>
        </p:nvSpPr>
        <p:spPr>
          <a:xfrm>
            <a:off x="1114228" y="5566281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4+ </a:t>
            </a:r>
            <a:r>
              <a:rPr lang="nl-NL" dirty="0" err="1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krt</a:t>
            </a: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2D36FA-FAD7-5DFA-72FA-586776CDB2DA}"/>
              </a:ext>
            </a:extLst>
          </p:cNvPr>
          <p:cNvSpPr txBox="1"/>
          <p:nvPr/>
        </p:nvSpPr>
        <p:spPr>
          <a:xfrm>
            <a:off x="8777631" y="487057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AC2E05-4ED1-652F-D646-25D207F2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98" y="2038230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FCAE0E-CB60-2405-8DE5-03764259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98" y="1408870"/>
            <a:ext cx="723467" cy="53054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FC3762B-9915-D9E1-CAF5-13CC775786A4}"/>
              </a:ext>
            </a:extLst>
          </p:cNvPr>
          <p:cNvSpPr txBox="1"/>
          <p:nvPr/>
        </p:nvSpPr>
        <p:spPr>
          <a:xfrm>
            <a:off x="1114228" y="4971447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1125889-B84B-0BFB-ADDC-3575876AF1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649" y="840839"/>
            <a:ext cx="2501765" cy="316462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EA6BC94-0281-C0C9-FE62-709AB2643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202" y="4882949"/>
            <a:ext cx="723467" cy="53590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042C970-4DE1-B2A4-10B8-A9C2D689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1408870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616" y="2050650"/>
            <a:ext cx="723467" cy="53590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3870845C-CC90-8C15-1414-FFB0CC4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4870067"/>
            <a:ext cx="734185" cy="53054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7F4DD1C7-6928-2EDA-57D7-BA23C5720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22" y="5476246"/>
            <a:ext cx="723467" cy="535902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ABD8528F-A515-9143-E175-C48C693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77" y="2718105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DFCE3605-F039-8D75-4105-96C4EBF0E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3B63DFFC-0AFB-3F95-7B7F-04F09F306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914" y="2718105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0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(1e)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2B5E1D-EEC3-74DC-1444-8092CFEE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014615"/>
            <a:ext cx="734185" cy="53054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7C3D17-505D-B4B9-643A-AFF5E4C10E34}"/>
              </a:ext>
            </a:extLst>
          </p:cNvPr>
          <p:cNvSpPr txBox="1"/>
          <p:nvPr/>
        </p:nvSpPr>
        <p:spPr>
          <a:xfrm>
            <a:off x="1114228" y="5566281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4+ </a:t>
            </a:r>
            <a:r>
              <a:rPr lang="nl-NL" dirty="0" err="1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krt</a:t>
            </a: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2D36FA-FAD7-5DFA-72FA-586776CDB2DA}"/>
              </a:ext>
            </a:extLst>
          </p:cNvPr>
          <p:cNvSpPr txBox="1"/>
          <p:nvPr/>
        </p:nvSpPr>
        <p:spPr>
          <a:xfrm>
            <a:off x="8777631" y="487057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AC2E05-4ED1-652F-D646-25D207F2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98" y="2038230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FCAE0E-CB60-2405-8DE5-03764259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98" y="1408870"/>
            <a:ext cx="723467" cy="53054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FC3762B-9915-D9E1-CAF5-13CC775786A4}"/>
              </a:ext>
            </a:extLst>
          </p:cNvPr>
          <p:cNvSpPr txBox="1"/>
          <p:nvPr/>
        </p:nvSpPr>
        <p:spPr>
          <a:xfrm>
            <a:off x="1114228" y="4971447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22DD02D-BB9A-8989-9239-1C551454A137}"/>
              </a:ext>
            </a:extLst>
          </p:cNvPr>
          <p:cNvSpPr txBox="1"/>
          <p:nvPr/>
        </p:nvSpPr>
        <p:spPr>
          <a:xfrm>
            <a:off x="8777631" y="5575464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2 prima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uitneembod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9C964B94-85D3-DA01-0FA4-9B7411049E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4765" y="754542"/>
            <a:ext cx="2238553" cy="328076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DE4277-7B5B-AB87-1612-D2E6AD59A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196" y="264440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4B6D536-E269-0F9E-E15C-135B22E6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5481945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EA6BC94-0281-C0C9-FE62-709AB2643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2202" y="4882949"/>
            <a:ext cx="723467" cy="53590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042C970-4DE1-B2A4-10B8-A9C2D689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1408870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616" y="2050650"/>
            <a:ext cx="723467" cy="53590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3870845C-CC90-8C15-1414-FFB0CC4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4870067"/>
            <a:ext cx="734185" cy="53054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7F4DD1C7-6928-2EDA-57D7-BA23C5720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22" y="5476246"/>
            <a:ext cx="723467" cy="535902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ABD8528F-A515-9143-E175-C48C693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23" y="2696874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35071998-D0F6-E0F9-FE99-FD13AA6150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325545E6-A7EA-4733-0427-157418315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00" y="2649769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2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(1f)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2B5E1D-EEC3-74DC-1444-8092CFEE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014615"/>
            <a:ext cx="734185" cy="53054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7C3D17-505D-B4B9-643A-AFF5E4C10E34}"/>
              </a:ext>
            </a:extLst>
          </p:cNvPr>
          <p:cNvSpPr txBox="1"/>
          <p:nvPr/>
        </p:nvSpPr>
        <p:spPr>
          <a:xfrm>
            <a:off x="1114228" y="5566281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4+ </a:t>
            </a:r>
            <a:r>
              <a:rPr lang="nl-NL" dirty="0" err="1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krt</a:t>
            </a: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2D36FA-FAD7-5DFA-72FA-586776CDB2DA}"/>
              </a:ext>
            </a:extLst>
          </p:cNvPr>
          <p:cNvSpPr txBox="1"/>
          <p:nvPr/>
        </p:nvSpPr>
        <p:spPr>
          <a:xfrm>
            <a:off x="8777631" y="487057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AC2E05-4ED1-652F-D646-25D207F2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98" y="2038230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FCAE0E-CB60-2405-8DE5-03764259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98" y="1408870"/>
            <a:ext cx="723467" cy="53054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FC3762B-9915-D9E1-CAF5-13CC775786A4}"/>
              </a:ext>
            </a:extLst>
          </p:cNvPr>
          <p:cNvSpPr txBox="1"/>
          <p:nvPr/>
        </p:nvSpPr>
        <p:spPr>
          <a:xfrm>
            <a:off x="1114228" y="4971447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F23EBE-372D-71B2-9C3C-9FD9BE24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2639108"/>
            <a:ext cx="734185" cy="53054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22DD02D-BB9A-8989-9239-1C551454A137}"/>
              </a:ext>
            </a:extLst>
          </p:cNvPr>
          <p:cNvSpPr txBox="1"/>
          <p:nvPr/>
        </p:nvSpPr>
        <p:spPr>
          <a:xfrm>
            <a:off x="8777631" y="5575464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2 prima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uitneembod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1125889-B84B-0BFB-ADDC-3575876AF1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649" y="840839"/>
            <a:ext cx="2501765" cy="316462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6848966-F9E5-B049-86DE-F831A7C3C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798" y="2667590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DE4277-7B5B-AB87-1612-D2E6AD59A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196" y="264440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4B6D536-E269-0F9E-E15C-135B22E6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5481945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EA6BC94-0281-C0C9-FE62-709AB2643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202" y="4882949"/>
            <a:ext cx="723467" cy="53590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042C970-4DE1-B2A4-10B8-A9C2D689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1408870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616" y="2050650"/>
            <a:ext cx="723467" cy="53590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5D9E5C46-4024-F7B0-5975-C8908D6D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6030004"/>
            <a:ext cx="734185" cy="530542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3870845C-CC90-8C15-1414-FFB0CC4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4870067"/>
            <a:ext cx="734185" cy="53054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7F4DD1C7-6928-2EDA-57D7-BA23C5720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22" y="5476246"/>
            <a:ext cx="723467" cy="535902"/>
          </a:xfrm>
          <a:prstGeom prst="rect">
            <a:avLst/>
          </a:prstGeom>
        </p:spPr>
      </p:pic>
      <p:sp>
        <p:nvSpPr>
          <p:cNvPr id="43" name="Tekstvak 42">
            <a:extLst>
              <a:ext uri="{FF2B5EF4-FFF2-40B4-BE49-F238E27FC236}">
                <a16:creationId xmlns:a16="http://schemas.microsoft.com/office/drawing/2014/main" id="{543235B3-B256-8213-88F9-F12B267E1FA6}"/>
              </a:ext>
            </a:extLst>
          </p:cNvPr>
          <p:cNvSpPr txBox="1"/>
          <p:nvPr/>
        </p:nvSpPr>
        <p:spPr>
          <a:xfrm>
            <a:off x="1114228" y="6136256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niets extra’s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ABD8528F-A515-9143-E175-C48C693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18" y="3349041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6D9F9F68-2358-BEFF-0C9B-59F55D249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6E00D1C1-7F15-DFE7-6D44-3D122F74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3349041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6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(1g)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D47658-106C-C8BD-2B5C-B231A7E7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3302061"/>
            <a:ext cx="734185" cy="5305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2B5E1D-EEC3-74DC-1444-8092CFEE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014615"/>
            <a:ext cx="734185" cy="53054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7C3D17-505D-B4B9-643A-AFF5E4C10E34}"/>
              </a:ext>
            </a:extLst>
          </p:cNvPr>
          <p:cNvSpPr txBox="1"/>
          <p:nvPr/>
        </p:nvSpPr>
        <p:spPr>
          <a:xfrm>
            <a:off x="1114228" y="5566281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4+ </a:t>
            </a:r>
            <a:r>
              <a:rPr lang="nl-NL" dirty="0" err="1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krt</a:t>
            </a: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2D36FA-FAD7-5DFA-72FA-586776CDB2DA}"/>
              </a:ext>
            </a:extLst>
          </p:cNvPr>
          <p:cNvSpPr txBox="1"/>
          <p:nvPr/>
        </p:nvSpPr>
        <p:spPr>
          <a:xfrm>
            <a:off x="8777631" y="487057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AC2E05-4ED1-652F-D646-25D207F2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98" y="2038230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FCAE0E-CB60-2405-8DE5-03764259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98" y="1408870"/>
            <a:ext cx="723467" cy="53054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FC3762B-9915-D9E1-CAF5-13CC775786A4}"/>
              </a:ext>
            </a:extLst>
          </p:cNvPr>
          <p:cNvSpPr txBox="1"/>
          <p:nvPr/>
        </p:nvSpPr>
        <p:spPr>
          <a:xfrm>
            <a:off x="1114228" y="4971447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F23EBE-372D-71B2-9C3C-9FD9BE24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2639108"/>
            <a:ext cx="734185" cy="53054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22DD02D-BB9A-8989-9239-1C551454A137}"/>
              </a:ext>
            </a:extLst>
          </p:cNvPr>
          <p:cNvSpPr txBox="1"/>
          <p:nvPr/>
        </p:nvSpPr>
        <p:spPr>
          <a:xfrm>
            <a:off x="8777631" y="5575464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2 prima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uitneembod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9C964B94-85D3-DA01-0FA4-9B7411049E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4765" y="754542"/>
            <a:ext cx="2238553" cy="328076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6848966-F9E5-B049-86DE-F831A7C3C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798" y="2667590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DE4277-7B5B-AB87-1612-D2E6AD59A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196" y="264440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4B6D536-E269-0F9E-E15C-135B22E6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5481945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EA6BC94-0281-C0C9-FE62-709AB2643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202" y="4882949"/>
            <a:ext cx="723467" cy="53590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042C970-4DE1-B2A4-10B8-A9C2D689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1408870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616" y="2050650"/>
            <a:ext cx="723467" cy="53590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69025BA1-D4C6-1E39-23D3-0E9F581E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6103458"/>
            <a:ext cx="734185" cy="53054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4F34D6C7-B30D-F5DE-F571-B8855A09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332133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5D9E5C46-4024-F7B0-5975-C8908D6D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6030004"/>
            <a:ext cx="734185" cy="530542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3870845C-CC90-8C15-1414-FFB0CC4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4870067"/>
            <a:ext cx="734185" cy="53054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7F4DD1C7-6928-2EDA-57D7-BA23C5720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22" y="5476246"/>
            <a:ext cx="723467" cy="535902"/>
          </a:xfrm>
          <a:prstGeom prst="rect">
            <a:avLst/>
          </a:prstGeom>
        </p:spPr>
      </p:pic>
      <p:sp>
        <p:nvSpPr>
          <p:cNvPr id="43" name="Tekstvak 42">
            <a:extLst>
              <a:ext uri="{FF2B5EF4-FFF2-40B4-BE49-F238E27FC236}">
                <a16:creationId xmlns:a16="http://schemas.microsoft.com/office/drawing/2014/main" id="{543235B3-B256-8213-88F9-F12B267E1FA6}"/>
              </a:ext>
            </a:extLst>
          </p:cNvPr>
          <p:cNvSpPr txBox="1"/>
          <p:nvPr/>
        </p:nvSpPr>
        <p:spPr>
          <a:xfrm>
            <a:off x="1114228" y="6136256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niets extra’s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6CC8F5C-C2BA-1166-E9B3-3939765D1E9D}"/>
              </a:ext>
            </a:extLst>
          </p:cNvPr>
          <p:cNvSpPr txBox="1"/>
          <p:nvPr/>
        </p:nvSpPr>
        <p:spPr>
          <a:xfrm>
            <a:off x="8777631" y="6150727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tegenpartij  gelift OK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ABD8528F-A515-9143-E175-C48C693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23" y="3351846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3C605CC6-36F6-1A6F-4E67-7CF7D4667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3273218"/>
            <a:ext cx="734185" cy="53054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E83A025D-BCE6-5C41-761C-22E5ECF900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8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159E75-9CCD-B201-077F-6A3A7B18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802804"/>
            <a:ext cx="7560146" cy="23894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56" y="2295196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9D306C-5EA9-9A68-DAF2-5E7339727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593" y="2260382"/>
            <a:ext cx="734185" cy="5305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07CBC1E-7F25-5816-06BE-923905CF4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43" y="2260382"/>
            <a:ext cx="723467" cy="5359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129E8B6-154C-FD61-26C3-38E918AB0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434" y="2272989"/>
            <a:ext cx="723467" cy="5359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31AAB6-DE10-83AB-9B22-AC767324D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189" y="2265608"/>
            <a:ext cx="734185" cy="5305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70D743B-1019-1A7E-C0F5-4E2C49413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576" y="1601296"/>
            <a:ext cx="734185" cy="530542"/>
          </a:xfrm>
          <a:prstGeom prst="rect">
            <a:avLst/>
          </a:prstGeom>
        </p:spPr>
      </p:pic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29A23786-B44B-321F-5ACC-47958AF38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17856"/>
              </p:ext>
            </p:extLst>
          </p:nvPr>
        </p:nvGraphicFramePr>
        <p:xfrm>
          <a:off x="123568" y="3594330"/>
          <a:ext cx="6926456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504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0B5593CF-8304-4D5E-82F6-DADA71E69D40}"/>
              </a:ext>
            </a:extLst>
          </p:cNvPr>
          <p:cNvSpPr txBox="1"/>
          <p:nvPr/>
        </p:nvSpPr>
        <p:spPr>
          <a:xfrm>
            <a:off x="2972730" y="3957623"/>
            <a:ext cx="3802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5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12-14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3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6-9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1026935-5D2A-025A-E1B8-41EAFAC2F114}"/>
              </a:ext>
            </a:extLst>
          </p:cNvPr>
          <p:cNvSpPr txBox="1"/>
          <p:nvPr/>
        </p:nvSpPr>
        <p:spPr>
          <a:xfrm>
            <a:off x="2916561" y="4492933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O-W: 18-23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36DEBBA-223B-B797-267A-BD46EAB55D9D}"/>
              </a:ext>
            </a:extLst>
          </p:cNvPr>
          <p:cNvSpPr txBox="1"/>
          <p:nvPr/>
        </p:nvSpPr>
        <p:spPr>
          <a:xfrm>
            <a:off x="2933125" y="5028243"/>
            <a:ext cx="420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grote kans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‘Zij een fit; wij een fit’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9D29DCB-7D9F-7740-A172-95E5772597FF}"/>
              </a:ext>
            </a:extLst>
          </p:cNvPr>
          <p:cNvSpPr txBox="1"/>
          <p:nvPr/>
        </p:nvSpPr>
        <p:spPr>
          <a:xfrm>
            <a:off x="2916561" y="5692740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 of doublet?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7C859E66-9447-F1C2-6DB7-DC3DEB6A7750}"/>
              </a:ext>
            </a:extLst>
          </p:cNvPr>
          <p:cNvSpPr/>
          <p:nvPr/>
        </p:nvSpPr>
        <p:spPr bwMode="auto">
          <a:xfrm>
            <a:off x="7481367" y="4033064"/>
            <a:ext cx="4445991" cy="2212400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Uitgesteld informatiedoublet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eerst gepast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in de </a:t>
            </a:r>
            <a:r>
              <a:rPr lang="nl-NL" sz="20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uitpas</a:t>
            </a: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doublet: partner alle overige kleuren zijn OK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strijd om de deelscore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E7D333B-6759-7276-3714-5BAA2AFEBB90}"/>
              </a:ext>
            </a:extLst>
          </p:cNvPr>
          <p:cNvSpPr/>
          <p:nvPr/>
        </p:nvSpPr>
        <p:spPr bwMode="auto">
          <a:xfrm>
            <a:off x="7481367" y="4033064"/>
            <a:ext cx="4445991" cy="2212400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‘Balanceren’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/>
              <a:t>Onder balanceren (beschermd bieden) wordt verstaan het heropenen of doubleren wanneer de bieding van de tegenpartij op een laag niveau stopt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662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 / 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1408870"/>
            <a:ext cx="739544" cy="5680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D47658-106C-C8BD-2B5C-B231A7E7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3302061"/>
            <a:ext cx="734185" cy="5305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2B5E1D-EEC3-74DC-1444-8092CFEE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014615"/>
            <a:ext cx="734185" cy="53054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7C3D17-505D-B4B9-643A-AFF5E4C10E34}"/>
              </a:ext>
            </a:extLst>
          </p:cNvPr>
          <p:cNvSpPr txBox="1"/>
          <p:nvPr/>
        </p:nvSpPr>
        <p:spPr>
          <a:xfrm>
            <a:off x="1114228" y="5566281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4+ </a:t>
            </a:r>
            <a:r>
              <a:rPr lang="nl-NL" dirty="0" err="1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krt</a:t>
            </a: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2D36FA-FAD7-5DFA-72FA-586776CDB2DA}"/>
              </a:ext>
            </a:extLst>
          </p:cNvPr>
          <p:cNvSpPr txBox="1"/>
          <p:nvPr/>
        </p:nvSpPr>
        <p:spPr>
          <a:xfrm>
            <a:off x="8777631" y="487057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AC2E05-4ED1-652F-D646-25D207F2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98" y="2038230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FCAE0E-CB60-2405-8DE5-03764259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98" y="1408870"/>
            <a:ext cx="723467" cy="53054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FC3762B-9915-D9E1-CAF5-13CC775786A4}"/>
              </a:ext>
            </a:extLst>
          </p:cNvPr>
          <p:cNvSpPr txBox="1"/>
          <p:nvPr/>
        </p:nvSpPr>
        <p:spPr>
          <a:xfrm>
            <a:off x="1114228" y="4971447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F23EBE-372D-71B2-9C3C-9FD9BE24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2639108"/>
            <a:ext cx="734185" cy="53054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22DD02D-BB9A-8989-9239-1C551454A137}"/>
              </a:ext>
            </a:extLst>
          </p:cNvPr>
          <p:cNvSpPr txBox="1"/>
          <p:nvPr/>
        </p:nvSpPr>
        <p:spPr>
          <a:xfrm>
            <a:off x="8777631" y="5575464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2 prima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uitneembod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1125889-B84B-0BFB-ADDC-3575876AF1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649" y="840839"/>
            <a:ext cx="2501765" cy="316462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C964B94-85D3-DA01-0FA4-9B7411049E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4765" y="754542"/>
            <a:ext cx="2238553" cy="328076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6848966-F9E5-B049-86DE-F831A7C3C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798" y="2667590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DE4277-7B5B-AB87-1612-D2E6AD59A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6196" y="264440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4300017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4B6D536-E269-0F9E-E15C-135B22E6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5481945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EA6BC94-0281-C0C9-FE62-709AB2643A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2202" y="4882949"/>
            <a:ext cx="723467" cy="53590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042C970-4DE1-B2A4-10B8-A9C2D689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1408870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6616" y="2050650"/>
            <a:ext cx="723467" cy="53590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69025BA1-D4C6-1E39-23D3-0E9F581E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02" y="6103458"/>
            <a:ext cx="734185" cy="53054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4F34D6C7-B30D-F5DE-F571-B8855A09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3321335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3295003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5D9E5C46-4024-F7B0-5975-C8908D6D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6030004"/>
            <a:ext cx="734185" cy="530542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3870845C-CC90-8C15-1414-FFB0CC4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" y="4870067"/>
            <a:ext cx="734185" cy="53054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7F4DD1C7-6928-2EDA-57D7-BA23C5720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922" y="5476246"/>
            <a:ext cx="723467" cy="535902"/>
          </a:xfrm>
          <a:prstGeom prst="rect">
            <a:avLst/>
          </a:prstGeom>
        </p:spPr>
      </p:pic>
      <p:sp>
        <p:nvSpPr>
          <p:cNvPr id="43" name="Tekstvak 42">
            <a:extLst>
              <a:ext uri="{FF2B5EF4-FFF2-40B4-BE49-F238E27FC236}">
                <a16:creationId xmlns:a16="http://schemas.microsoft.com/office/drawing/2014/main" id="{543235B3-B256-8213-88F9-F12B267E1FA6}"/>
              </a:ext>
            </a:extLst>
          </p:cNvPr>
          <p:cNvSpPr txBox="1"/>
          <p:nvPr/>
        </p:nvSpPr>
        <p:spPr>
          <a:xfrm>
            <a:off x="1114228" y="6136256"/>
            <a:ext cx="289999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niets extra’s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6CC8F5C-C2BA-1166-E9B3-3939765D1E9D}"/>
              </a:ext>
            </a:extLst>
          </p:cNvPr>
          <p:cNvSpPr txBox="1"/>
          <p:nvPr/>
        </p:nvSpPr>
        <p:spPr>
          <a:xfrm>
            <a:off x="8777631" y="6150727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tegenpartij  gelift OK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31051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A81EA-9CD1-DB5F-285C-EFB53F73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9521B-E81F-30A8-569E-2B491860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899" y="667552"/>
            <a:ext cx="4016523" cy="649184"/>
          </a:xfrm>
        </p:spPr>
        <p:txBody>
          <a:bodyPr/>
          <a:lstStyle/>
          <a:p>
            <a:r>
              <a:rPr lang="nl-NL" dirty="0"/>
              <a:t>Het hele spel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BF6A5E0-57D5-E912-7FF1-DCEB35EA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" y="667552"/>
            <a:ext cx="7523116" cy="61087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10AA3A-EB28-A2D8-7EAB-67309C6EB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487" y="1090422"/>
            <a:ext cx="3120009" cy="2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6646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(2a)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/ NZ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21" y="1372614"/>
            <a:ext cx="739544" cy="5680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42FCC9-7C38-8EE7-8454-D4943ECF0C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457" y="867240"/>
            <a:ext cx="2477524" cy="3168098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4A5BF024-E59D-D360-614B-F3DF369B2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28" y="4897094"/>
            <a:ext cx="734185" cy="53054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979257" y="4998474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E17FE90D-552C-9AFD-868D-E16B9637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65" y="2068693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7E3ECA48-4CA0-139C-40F0-3114DD78C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0524387B-8AAA-9A99-2CBB-843F17CA8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080" y="2018908"/>
            <a:ext cx="734185" cy="530542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379727F-1978-3496-876A-457197220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437" y="1372614"/>
            <a:ext cx="734185" cy="53054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777D4A0A-F796-40AD-49CC-EEBD05AD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509" y="4366552"/>
            <a:ext cx="734185" cy="53054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3AB02F8C-E154-C288-8C4D-485B28A9E10E}"/>
              </a:ext>
            </a:extLst>
          </p:cNvPr>
          <p:cNvSpPr txBox="1"/>
          <p:nvPr/>
        </p:nvSpPr>
        <p:spPr>
          <a:xfrm>
            <a:off x="8840437" y="4467932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geen opening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233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(2b)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O/ NZ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21" y="1372614"/>
            <a:ext cx="739544" cy="56805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479" y="4896900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934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B89DA2-A49B-F414-2C78-2E29D4EAB6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572" y="826627"/>
            <a:ext cx="2477523" cy="3208711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03BEAF4-A8E3-5434-3DDD-F1EA85D1A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765" y="2049435"/>
            <a:ext cx="723467" cy="535902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4A5BF024-E59D-D360-614B-F3DF369B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7" y="4885629"/>
            <a:ext cx="734185" cy="53054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060335" y="4987009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E17FE90D-552C-9AFD-868D-E16B9637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70" y="2075824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06FB48D-E5A5-BEC2-8343-49A6491F4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3E2A06EC-45D7-8EAE-290E-F931A1C90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78" y="2026039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9652D885-5CFE-C177-CEA0-FF68DB0A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86" y="1391370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A043E539-9477-1719-8383-16EC24941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54" y="4329232"/>
            <a:ext cx="734185" cy="530542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A846C217-FD13-E6F8-5F85-CE40BEBCDDC6}"/>
              </a:ext>
            </a:extLst>
          </p:cNvPr>
          <p:cNvSpPr txBox="1"/>
          <p:nvPr/>
        </p:nvSpPr>
        <p:spPr>
          <a:xfrm>
            <a:off x="8840437" y="440139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geen opening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41900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(2c)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O/ NZ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21" y="1372614"/>
            <a:ext cx="739544" cy="56805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63" y="4885629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934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242FCC9-7C38-8EE7-8454-D4943ECF0C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457" y="867240"/>
            <a:ext cx="2477524" cy="3168098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161FCBAD-5E94-3A2A-490C-05033E49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2038230"/>
            <a:ext cx="734185" cy="53054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E7C1E583-33A3-ACA3-1F76-23C4AF0F5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621" y="2032870"/>
            <a:ext cx="723467" cy="53590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03BEAF4-A8E3-5434-3DDD-F1EA85D1A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765" y="2049435"/>
            <a:ext cx="723467" cy="535902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4A5BF024-E59D-D360-614B-F3DF369B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5" y="4885629"/>
            <a:ext cx="734185" cy="530542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C5F56276-FA7E-15E5-DF49-B3D2CBA19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85" y="5468561"/>
            <a:ext cx="723467" cy="53590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001214" y="4987009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01214" y="546723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overige 2 kleuren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E17FE90D-552C-9AFD-868D-E16B9637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77" y="2721216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C233B9D-1195-D12F-7038-8599F3742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B0BC113-4C20-F9CD-0150-F344C0937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914" y="2699220"/>
            <a:ext cx="723467" cy="53590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5D3CBF8E-5797-33A2-D08E-268C7A52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347" y="1410127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03A42BA3-5FB1-69DB-F758-34B50E95A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927" y="4322040"/>
            <a:ext cx="734185" cy="530542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DB8089F3-0A6C-63CC-A462-FBCEDEF3D9B7}"/>
              </a:ext>
            </a:extLst>
          </p:cNvPr>
          <p:cNvSpPr txBox="1"/>
          <p:nvPr/>
        </p:nvSpPr>
        <p:spPr>
          <a:xfrm>
            <a:off x="8832495" y="4435758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geen opening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709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(2d)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O/ NZ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21" y="1372614"/>
            <a:ext cx="739544" cy="56805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22DD02D-BB9A-8989-9239-1C551454A137}"/>
              </a:ext>
            </a:extLst>
          </p:cNvPr>
          <p:cNvSpPr txBox="1"/>
          <p:nvPr/>
        </p:nvSpPr>
        <p:spPr>
          <a:xfrm>
            <a:off x="8777631" y="5575464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voorkeur voor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DE4277-7B5B-AB87-1612-D2E6AD59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088" y="546499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63" y="4885629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010" y="2688944"/>
            <a:ext cx="723467" cy="53590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934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B89DA2-A49B-F414-2C78-2E29D4EAB6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572" y="826627"/>
            <a:ext cx="2477523" cy="3208711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161FCBAD-5E94-3A2A-490C-05033E49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2038230"/>
            <a:ext cx="734185" cy="53054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E7C1E583-33A3-ACA3-1F76-23C4AF0F5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621" y="2032870"/>
            <a:ext cx="723467" cy="53590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03BEAF4-A8E3-5434-3DDD-F1EA85D1A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6765" y="2049435"/>
            <a:ext cx="723467" cy="535902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4A5BF024-E59D-D360-614B-F3DF369B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4934457"/>
            <a:ext cx="734185" cy="530542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C5F56276-FA7E-15E5-DF49-B3D2CBA19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" y="5517389"/>
            <a:ext cx="723467" cy="53590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075467" y="503583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7" y="5516063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overige 2 kleuren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E17FE90D-552C-9AFD-868D-E16B9637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64" y="2717760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4D0831D5-018B-AD7B-0EC4-980898BB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99" y="4344638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9BE80866-4B3C-ED22-8046-1353F3554C54}"/>
              </a:ext>
            </a:extLst>
          </p:cNvPr>
          <p:cNvSpPr txBox="1"/>
          <p:nvPr/>
        </p:nvSpPr>
        <p:spPr>
          <a:xfrm>
            <a:off x="8802667" y="4458356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geen opening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369FB3A-7D05-26BB-2520-2C92ED689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66" y="1453184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32B6FDF-6C39-24EC-1381-6DB4D4C15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C92E1E35-F056-C5C5-6214-CB3F5AEC2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40" y="2717760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8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(2e)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Z/ OW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21" y="1372614"/>
            <a:ext cx="739544" cy="56805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22DD02D-BB9A-8989-9239-1C551454A137}"/>
              </a:ext>
            </a:extLst>
          </p:cNvPr>
          <p:cNvSpPr txBox="1"/>
          <p:nvPr/>
        </p:nvSpPr>
        <p:spPr>
          <a:xfrm>
            <a:off x="8777631" y="5575464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voorkeur voor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DE4277-7B5B-AB87-1612-D2E6AD59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088" y="546499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63" y="4885629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010" y="2688944"/>
            <a:ext cx="723467" cy="53590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02" y="2694481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934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242FCC9-7C38-8EE7-8454-D4943ECF0C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457" y="867240"/>
            <a:ext cx="2477524" cy="3168098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161FCBAD-5E94-3A2A-490C-05033E49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2038230"/>
            <a:ext cx="734185" cy="53054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E7C1E583-33A3-ACA3-1F76-23C4AF0F5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621" y="2032870"/>
            <a:ext cx="723467" cy="53590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03BEAF4-A8E3-5434-3DDD-F1EA85D1A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6765" y="2049435"/>
            <a:ext cx="723467" cy="535902"/>
          </a:xfrm>
          <a:prstGeom prst="rect">
            <a:avLst/>
          </a:prstGeom>
        </p:spPr>
      </p:pic>
      <p:sp>
        <p:nvSpPr>
          <p:cNvPr id="48" name="Tekstvak 47">
            <a:extLst>
              <a:ext uri="{FF2B5EF4-FFF2-40B4-BE49-F238E27FC236}">
                <a16:creationId xmlns:a16="http://schemas.microsoft.com/office/drawing/2014/main" id="{9F4686B3-DF67-DFF5-DD5E-F5EA8487AE43}"/>
              </a:ext>
            </a:extLst>
          </p:cNvPr>
          <p:cNvSpPr txBox="1"/>
          <p:nvPr/>
        </p:nvSpPr>
        <p:spPr>
          <a:xfrm>
            <a:off x="997669" y="6161076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2 prima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uitneembod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4A5BF024-E59D-D360-614B-F3DF369B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0" y="4885629"/>
            <a:ext cx="734185" cy="53054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905AB513-0DD7-B659-8F2C-1A1B0103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0" y="6067557"/>
            <a:ext cx="734185" cy="530542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C5F56276-FA7E-15E5-DF49-B3D2CBA19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40" y="5468561"/>
            <a:ext cx="723467" cy="53590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997669" y="4987009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997669" y="546723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overige 2 kleuren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4" name="Afbeelding 53">
            <a:extLst>
              <a:ext uri="{FF2B5EF4-FFF2-40B4-BE49-F238E27FC236}">
                <a16:creationId xmlns:a16="http://schemas.microsoft.com/office/drawing/2014/main" id="{50FD319F-DDFF-171B-D572-A3081CCFF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74" y="2717141"/>
            <a:ext cx="723467" cy="535902"/>
          </a:xfrm>
          <a:prstGeom prst="rect">
            <a:avLst/>
          </a:prstGeom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E17FE90D-552C-9AFD-868D-E16B9637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32" y="3397915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9969BBE-DD65-E83A-E338-DC7A815E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56" y="1421985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8001BE2-63C2-88E2-F712-01D0A93B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479" y="4309512"/>
            <a:ext cx="734185" cy="530542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C827154D-E7D3-2BD1-B3A4-5DEE16D2BEA8}"/>
              </a:ext>
            </a:extLst>
          </p:cNvPr>
          <p:cNvSpPr txBox="1"/>
          <p:nvPr/>
        </p:nvSpPr>
        <p:spPr>
          <a:xfrm>
            <a:off x="8783047" y="4423230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geen opening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21ECB65-D4F1-D1BC-487F-EC4CD22F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80" y="3377290"/>
            <a:ext cx="734185" cy="53054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1BAEDF3F-2312-4CF5-38C2-94FE4125F6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08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(2)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Z/ OW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ABAA3-7626-C3EB-6722-CB645927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21" y="1372614"/>
            <a:ext cx="739544" cy="5680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D47658-106C-C8BD-2B5C-B231A7E7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3302061"/>
            <a:ext cx="734185" cy="5305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22DD02D-BB9A-8989-9239-1C551454A137}"/>
              </a:ext>
            </a:extLst>
          </p:cNvPr>
          <p:cNvSpPr txBox="1"/>
          <p:nvPr/>
        </p:nvSpPr>
        <p:spPr>
          <a:xfrm>
            <a:off x="8777631" y="5575464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voorkeur voor 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6" y="2038230"/>
            <a:ext cx="734185" cy="53054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DE4277-7B5B-AB87-1612-D2E6AD59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088" y="546499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8FBEEB2-A3E9-A2DB-7416-56E8AF7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63" y="4885629"/>
            <a:ext cx="734185" cy="53054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4E731AE-58BA-F645-6A45-BAC391F72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010" y="2688944"/>
            <a:ext cx="723467" cy="53590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4F34D6C7-B30D-F5DE-F571-B8855A09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60" y="3321335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02" y="2694481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934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242FCC9-7C38-8EE7-8454-D4943ECF0C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457" y="867240"/>
            <a:ext cx="2477524" cy="316809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B89DA2-A49B-F414-2C78-2E29D4EAB6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572" y="826627"/>
            <a:ext cx="2477523" cy="3208711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161FCBAD-5E94-3A2A-490C-05033E49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6" y="2038230"/>
            <a:ext cx="734185" cy="53054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E7C1E583-33A3-ACA3-1F76-23C4AF0F5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1621" y="2032870"/>
            <a:ext cx="723467" cy="53590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03BEAF4-A8E3-5434-3DDD-F1EA85D1A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765" y="2049435"/>
            <a:ext cx="723467" cy="535902"/>
          </a:xfrm>
          <a:prstGeom prst="rect">
            <a:avLst/>
          </a:prstGeom>
        </p:spPr>
      </p:pic>
      <p:sp>
        <p:nvSpPr>
          <p:cNvPr id="48" name="Tekstvak 47">
            <a:extLst>
              <a:ext uri="{FF2B5EF4-FFF2-40B4-BE49-F238E27FC236}">
                <a16:creationId xmlns:a16="http://schemas.microsoft.com/office/drawing/2014/main" id="{9F4686B3-DF67-DFF5-DD5E-F5EA8487AE43}"/>
              </a:ext>
            </a:extLst>
          </p:cNvPr>
          <p:cNvSpPr txBox="1"/>
          <p:nvPr/>
        </p:nvSpPr>
        <p:spPr>
          <a:xfrm>
            <a:off x="1075467" y="6161076"/>
            <a:ext cx="304198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2 prima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uitneembod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4A5BF024-E59D-D360-614B-F3DF369B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4885629"/>
            <a:ext cx="734185" cy="53054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905AB513-0DD7-B659-8F2C-1A1B0103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6067557"/>
            <a:ext cx="734185" cy="530542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C5F56276-FA7E-15E5-DF49-B3D2CBA19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" y="5468561"/>
            <a:ext cx="723467" cy="53590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075467" y="4987009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7" y="546723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uitgesteld info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dbl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overige 2 kleuren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4" name="Afbeelding 53">
            <a:extLst>
              <a:ext uri="{FF2B5EF4-FFF2-40B4-BE49-F238E27FC236}">
                <a16:creationId xmlns:a16="http://schemas.microsoft.com/office/drawing/2014/main" id="{50FD319F-DDFF-171B-D572-A3081CCFF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74" y="2717141"/>
            <a:ext cx="723467" cy="53590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3579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A81EA-9CD1-DB5F-285C-EFB53F73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9521B-E81F-30A8-569E-2B491860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419" y="667552"/>
            <a:ext cx="4016523" cy="649184"/>
          </a:xfrm>
        </p:spPr>
        <p:txBody>
          <a:bodyPr/>
          <a:lstStyle/>
          <a:p>
            <a:r>
              <a:rPr lang="nl-NL" dirty="0"/>
              <a:t>Het hele spel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9B8A6A-CA92-B75F-B9ED-E65B649E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4" y="667552"/>
            <a:ext cx="7330911" cy="60715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0373DC-9457-AB17-0BDB-7A691159C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671" y="1094185"/>
            <a:ext cx="3405658" cy="25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912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(3a)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NZ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717CEB-ABC3-36AD-04B0-85D59F1CE5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155" y="741476"/>
            <a:ext cx="2564146" cy="3216047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640E4EA-85A7-9EE3-BEBA-92A687E68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49" y="1389468"/>
            <a:ext cx="723467" cy="535902"/>
          </a:xfrm>
          <a:prstGeom prst="rect">
            <a:avLst/>
          </a:prstGeom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AF3CED23-0CAE-FBDB-98F7-20D57F80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77" y="1441933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5CDEDBDE-190F-9D22-82BC-5694780B6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20CF3FE6-BC7F-ADEC-D4DA-D80551AE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194" y="1441933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9E05FB9-130C-9506-611C-44DED93F1E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Wat bied je nu?</a:t>
            </a:r>
          </a:p>
          <a:p>
            <a:pPr lvl="1"/>
            <a:r>
              <a:rPr lang="nl-NL" dirty="0"/>
              <a:t>pas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34B63E-E2D2-7D74-F340-15580552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(2a)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E74183-5AD6-1398-A593-5F5B5670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802804"/>
            <a:ext cx="7560146" cy="23894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04D2B12-885A-08EF-D74A-C7BE0D73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82" y="1316906"/>
            <a:ext cx="723467" cy="53590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4B39BB6-08BA-C1D8-7732-568699BA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48" y="2625519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EBF204-1FB5-7F47-882F-89D8922F1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737" y="1949486"/>
            <a:ext cx="734185" cy="5305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C12404A-C6C3-DDC5-A44F-791098C2C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87" y="1949486"/>
            <a:ext cx="723467" cy="5359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A869DF-332D-566D-4339-CD365EFF2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720" y="1971306"/>
            <a:ext cx="723467" cy="5359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225A3D3-5DE6-8888-EB17-35EEC41B0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333" y="1954712"/>
            <a:ext cx="734185" cy="53054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8426048-39CA-5432-0D81-D46BE35C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258" y="1333663"/>
            <a:ext cx="734185" cy="5305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33973A-5615-0210-6E33-0A9599DDF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16" y="2575734"/>
            <a:ext cx="734185" cy="5305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7C1C6AB-078C-59B7-46C5-9218289AC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635" y="2584449"/>
            <a:ext cx="723467" cy="5359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DA5CC55-6138-399D-85F8-035AED782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312" y="2592626"/>
            <a:ext cx="723467" cy="53590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B6E5D6F-5541-C34D-A203-DDF0CA60D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60" y="2597986"/>
            <a:ext cx="734185" cy="530542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9ED69D-FA61-91CC-48EE-1E8704D669F4}"/>
              </a:ext>
            </a:extLst>
          </p:cNvPr>
          <p:cNvSpPr/>
          <p:nvPr/>
        </p:nvSpPr>
        <p:spPr bwMode="auto">
          <a:xfrm>
            <a:off x="4269762" y="3668567"/>
            <a:ext cx="4846806" cy="2715208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4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Doel bereikt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200" dirty="0"/>
              <a:t>Je hebt de tegenpartij een niveau hoger gelift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200" dirty="0"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Laat je niet verleiden om zelf nu 3 te bieden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200" dirty="0"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Kans dat OW down gaan is ook groot</a:t>
            </a:r>
          </a:p>
        </p:txBody>
      </p:sp>
    </p:spTree>
    <p:extLst>
      <p:ext uri="{BB962C8B-B14F-4D97-AF65-F5344CB8AC3E}">
        <p14:creationId xmlns:p14="http://schemas.microsoft.com/office/powerpoint/2010/main" val="182387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(3b)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NZ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142904" y="4882928"/>
            <a:ext cx="305629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5+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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(in de sandwich)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376E564-548F-88A5-6C99-EB406B9F62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609" y="768023"/>
            <a:ext cx="2571389" cy="3245020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3F560BB1-0F3A-2262-C3B1-751DCCC10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04" y="1399105"/>
            <a:ext cx="723467" cy="535902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640E4EA-85A7-9EE3-BEBA-92A687E68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49" y="1389468"/>
            <a:ext cx="723467" cy="535902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18CA45F5-9A24-1570-44CE-1B51D53B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04" y="4895287"/>
            <a:ext cx="723467" cy="535902"/>
          </a:xfrm>
          <a:prstGeom prst="rect">
            <a:avLst/>
          </a:prstGeom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AF3CED23-0CAE-FBDB-98F7-20D57F80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13" y="2044129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6DC996C-0C61-5D34-2ED4-A06CF261F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C0FCB8A-AE2A-D370-935B-9051881E8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067" y="2034477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9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(3c)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NZ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59" y="2014615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832495"/>
            <a:ext cx="318366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samen 10 troeven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veilig volgens ‘de Wet’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142904" y="4882928"/>
            <a:ext cx="305629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5+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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(in de sandwich)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717CEB-ABC3-36AD-04B0-85D59F1CE5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155" y="741476"/>
            <a:ext cx="2564146" cy="3216047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3F560BB1-0F3A-2262-C3B1-751DCCC10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04" y="1399105"/>
            <a:ext cx="723467" cy="535902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640E4EA-85A7-9EE3-BEBA-92A687E68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49" y="1389468"/>
            <a:ext cx="723467" cy="535902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18CA45F5-9A24-1570-44CE-1B51D53B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04" y="4895287"/>
            <a:ext cx="723467" cy="535902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34A6D6BE-C076-5B86-7AAC-18E0A8EEB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802" y="4910257"/>
            <a:ext cx="723467" cy="535902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273" y="2009255"/>
            <a:ext cx="723467" cy="535902"/>
          </a:xfrm>
          <a:prstGeom prst="rect">
            <a:avLst/>
          </a:prstGeom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AF3CED23-0CAE-FBDB-98F7-20D57F80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49" y="2083010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89D21B1-4C7D-74A3-C180-ED0B95B52A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FE1C6A6-B4BF-84D8-B27E-468269B650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333" y="2039301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21D21DA-1621-A3E5-EE34-A64F3CC1B9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4668" y="1935274"/>
            <a:ext cx="463105" cy="2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(3d)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NZ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59" y="2014615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832495"/>
            <a:ext cx="318366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samen 10 troeven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veilig volgens ‘de Wet’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905AB513-0DD7-B659-8F2C-1A1B0103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6" y="5446159"/>
            <a:ext cx="734185" cy="53054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142904" y="4882928"/>
            <a:ext cx="305629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5+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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(in de sandwich)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7" y="546723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prima; TP onder druk zetten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376E564-548F-88A5-6C99-EB406B9F62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609" y="768023"/>
            <a:ext cx="2571389" cy="3245020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3F560BB1-0F3A-2262-C3B1-751DCCC10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04" y="1399105"/>
            <a:ext cx="723467" cy="535902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640E4EA-85A7-9EE3-BEBA-92A687E68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49" y="1389468"/>
            <a:ext cx="723467" cy="53590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6AA1AD4D-FC4F-B0C3-60AB-6DFA87D7C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615" y="2026756"/>
            <a:ext cx="723467" cy="535902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18CA45F5-9A24-1570-44CE-1B51D53BB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04" y="4895287"/>
            <a:ext cx="723467" cy="535902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34A6D6BE-C076-5B86-7AAC-18E0A8EEB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802" y="4910257"/>
            <a:ext cx="723467" cy="535902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273" y="2009255"/>
            <a:ext cx="723467" cy="535902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078967-BBF1-88E1-F0F3-9541730F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19" y="1996198"/>
            <a:ext cx="734185" cy="530542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32BA137-155F-AEFF-92F3-A2A160180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677" y="2343853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954BC0E-7E70-C167-45D6-214355434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28FD65B3-84EA-EE85-AEDB-1B4D418F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95" y="2725778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FBC4BEEC-A8A2-8AB1-EDDA-F4C6D57F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55" y="2720137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17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(3d)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NZ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59" y="2014615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832495"/>
            <a:ext cx="318366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samen 10 troeven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veilig volgens ‘de Wet’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161FCBAD-5E94-3A2A-490C-05033E49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5" y="2656921"/>
            <a:ext cx="734185" cy="53054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905AB513-0DD7-B659-8F2C-1A1B0103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6" y="5446159"/>
            <a:ext cx="734185" cy="53054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142904" y="4882928"/>
            <a:ext cx="305629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5+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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(in de sandwich)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7" y="546723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prima; TP onder druk zetten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717CEB-ABC3-36AD-04B0-85D59F1CE5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155" y="741476"/>
            <a:ext cx="2564146" cy="3216047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3F560BB1-0F3A-2262-C3B1-751DCCC10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04" y="1399105"/>
            <a:ext cx="723467" cy="535902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640E4EA-85A7-9EE3-BEBA-92A687E68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49" y="1389468"/>
            <a:ext cx="723467" cy="53590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6AA1AD4D-FC4F-B0C3-60AB-6DFA87D7C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615" y="2026756"/>
            <a:ext cx="723467" cy="535902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18CA45F5-9A24-1570-44CE-1B51D53BB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04" y="4895287"/>
            <a:ext cx="723467" cy="535902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34A6D6BE-C076-5B86-7AAC-18E0A8EEB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802" y="4910257"/>
            <a:ext cx="723467" cy="535902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273" y="2009255"/>
            <a:ext cx="723467" cy="535902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078967-BBF1-88E1-F0F3-9541730F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19" y="1996198"/>
            <a:ext cx="734185" cy="530542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32BA137-155F-AEFF-92F3-A2A160180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0498" y="2012380"/>
            <a:ext cx="723467" cy="53590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9CE8F94-CC6A-C1FC-0FE4-1CC6F5A6C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3994281-4B0B-47BA-3A1B-01C0A638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11" y="2706706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4316D675-12F3-A747-CD6A-63DADFA03F01}"/>
              </a:ext>
            </a:extLst>
          </p:cNvPr>
          <p:cNvSpPr/>
          <p:nvPr/>
        </p:nvSpPr>
        <p:spPr bwMode="auto">
          <a:xfrm>
            <a:off x="4199199" y="5010912"/>
            <a:ext cx="3559004" cy="1604304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2D2D2D"/>
              </a:buClr>
              <a:defRPr/>
            </a:pPr>
            <a:r>
              <a:rPr lang="nl-NL" sz="2400" b="1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Dilemma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Maken NZ 5 of gaan ze down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Hoeveel down in 5 </a:t>
            </a:r>
          </a:p>
        </p:txBody>
      </p:sp>
    </p:spTree>
    <p:extLst>
      <p:ext uri="{BB962C8B-B14F-4D97-AF65-F5344CB8AC3E}">
        <p14:creationId xmlns:p14="http://schemas.microsoft.com/office/powerpoint/2010/main" val="109349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(3)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NZ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0" y="2667975"/>
            <a:ext cx="734185" cy="53054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75C27A4-D494-CED9-E533-A61E9116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59" y="2014615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832495"/>
            <a:ext cx="318366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samen 10 troeven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veilig volgens ‘de Wet’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161FCBAD-5E94-3A2A-490C-05033E49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5" y="2656921"/>
            <a:ext cx="734185" cy="53054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905AB513-0DD7-B659-8F2C-1A1B0103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6" y="5446159"/>
            <a:ext cx="734185" cy="530542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AEE0C93D-25E0-7405-C3C8-E758D8E09FD1}"/>
              </a:ext>
            </a:extLst>
          </p:cNvPr>
          <p:cNvSpPr txBox="1"/>
          <p:nvPr/>
        </p:nvSpPr>
        <p:spPr>
          <a:xfrm>
            <a:off x="1142904" y="4882928"/>
            <a:ext cx="305629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5+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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(in de sandwich)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7" y="5467235"/>
            <a:ext cx="326306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prima; TP onder druk zetten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376E564-548F-88A5-6C99-EB406B9F62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609" y="768023"/>
            <a:ext cx="2571389" cy="32450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717CEB-ABC3-36AD-04B0-85D59F1CE5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155" y="741476"/>
            <a:ext cx="2564146" cy="3216047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3F560BB1-0F3A-2262-C3B1-751DCCC10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104" y="1399105"/>
            <a:ext cx="723467" cy="535902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640E4EA-85A7-9EE3-BEBA-92A687E68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049" y="1389468"/>
            <a:ext cx="723467" cy="53590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6AA1AD4D-FC4F-B0C3-60AB-6DFA87D7C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615" y="2026756"/>
            <a:ext cx="723467" cy="535902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18CA45F5-9A24-1570-44CE-1B51D53BB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04" y="4895287"/>
            <a:ext cx="723467" cy="535902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34A6D6BE-C076-5B86-7AAC-18E0A8EEB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802" y="4910257"/>
            <a:ext cx="723467" cy="535902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9273" y="2009255"/>
            <a:ext cx="723467" cy="535902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078967-BBF1-88E1-F0F3-9541730F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19" y="1996198"/>
            <a:ext cx="734185" cy="530542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32BA137-155F-AEFF-92F3-A2A160180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2677" y="1990838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226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A81EA-9CD1-DB5F-285C-EFB53F73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9521B-E81F-30A8-569E-2B491860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419" y="667552"/>
            <a:ext cx="4016523" cy="649184"/>
          </a:xfrm>
        </p:spPr>
        <p:txBody>
          <a:bodyPr/>
          <a:lstStyle/>
          <a:p>
            <a:r>
              <a:rPr lang="nl-NL" dirty="0"/>
              <a:t>Het hele spel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DCA752-A4C6-10E1-F689-C7FB1642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4" y="614727"/>
            <a:ext cx="7248334" cy="59801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AAC2D43-0701-CBE4-5760-266A4139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36" y="1175178"/>
            <a:ext cx="3273552" cy="18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939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(4a)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</a:t>
            </a: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-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000" y="4345196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73EEA7-95E9-1045-5AA3-6E05F39411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018" y="888726"/>
            <a:ext cx="2468597" cy="315980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258799E-D2F6-8717-33D9-A80F5E6A9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954" y="1364134"/>
            <a:ext cx="739544" cy="56805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E71AE81-8276-EC43-867C-2613CC6A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0" y="1457837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C11B31F1-09BB-1057-E76F-1E3F52EE5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0C2EF9C7-B9DC-D371-5804-B9868C1A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167" y="1438305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06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(4b)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</a:t>
            </a: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-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7" y="1361184"/>
            <a:ext cx="723467" cy="5359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06EF07-619D-384A-166B-9919554AF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721" y="827534"/>
            <a:ext cx="2468596" cy="311015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258799E-D2F6-8717-33D9-A80F5E6A9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54" y="1364134"/>
            <a:ext cx="739544" cy="56805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E71AE81-8276-EC43-867C-2613CC6A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82" y="2074499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5D6D2095-A6A9-77C9-8A71-541759164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718" y="6831768"/>
            <a:ext cx="723467" cy="535902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6B86DE65-5A59-6174-00B9-6D411B63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4893235"/>
            <a:ext cx="734185" cy="530542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E781C460-2D02-EDE1-5F71-2094A12474CF}"/>
              </a:ext>
            </a:extLst>
          </p:cNvPr>
          <p:cNvSpPr txBox="1"/>
          <p:nvPr/>
        </p:nvSpPr>
        <p:spPr>
          <a:xfrm>
            <a:off x="1012272" y="5006953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6FA6BFBF-226F-F7F9-1959-4065611199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B16266D-C1DB-FF1E-E5AD-0142FACA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99" y="2024714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8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(4c)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</a:t>
            </a: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-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3056"/>
            <a:ext cx="318366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7" y="1361184"/>
            <a:ext cx="723467" cy="5359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73EEA7-95E9-1045-5AA3-6E05F39411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018" y="888726"/>
            <a:ext cx="2468597" cy="315980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258799E-D2F6-8717-33D9-A80F5E6A9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54" y="1364134"/>
            <a:ext cx="739544" cy="56805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4FB149E-5704-1C5A-6B28-66FA92BF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878" y="2015264"/>
            <a:ext cx="723467" cy="530542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E71AE81-8276-EC43-867C-2613CC6A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57" y="2074499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2454F1F-19B7-0109-C01E-FB1D2703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56" y="2015264"/>
            <a:ext cx="734185" cy="53054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07FA8411-17D2-4ED8-027E-F249D9AB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47" y="4900647"/>
            <a:ext cx="734185" cy="530542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5D6D2095-A6A9-77C9-8A71-541759164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718" y="6831768"/>
            <a:ext cx="723467" cy="535902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6B86DE65-5A59-6174-00B9-6D411B63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4893235"/>
            <a:ext cx="734185" cy="530542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E781C460-2D02-EDE1-5F71-2094A12474CF}"/>
              </a:ext>
            </a:extLst>
          </p:cNvPr>
          <p:cNvSpPr txBox="1"/>
          <p:nvPr/>
        </p:nvSpPr>
        <p:spPr>
          <a:xfrm>
            <a:off x="1012272" y="5006953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0848DEF0-464D-E9F4-277B-EF866010DF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3EF22C7-0C15-6DDE-A1C3-9B137EBC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4" y="2034103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(4d)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</a:t>
            </a: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-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2015264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3056"/>
            <a:ext cx="318366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8" y="5467235"/>
            <a:ext cx="29931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; 8-9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pnt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7" y="1361184"/>
            <a:ext cx="723467" cy="535902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078967-BBF1-88E1-F0F3-9541730F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19" y="1996198"/>
            <a:ext cx="734185" cy="530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06EF07-619D-384A-166B-9919554AF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721" y="827534"/>
            <a:ext cx="2468596" cy="311015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258799E-D2F6-8717-33D9-A80F5E6A9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54" y="1364134"/>
            <a:ext cx="739544" cy="56805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4FB149E-5704-1C5A-6B28-66FA92BF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878" y="2015264"/>
            <a:ext cx="723467" cy="530542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E71AE81-8276-EC43-867C-2613CC6A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37" y="2714444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2454F1F-19B7-0109-C01E-FB1D2703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56" y="2015264"/>
            <a:ext cx="734185" cy="53054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07FA8411-17D2-4ED8-027E-F249D9AB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47" y="4900647"/>
            <a:ext cx="734185" cy="530542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5D6D2095-A6A9-77C9-8A71-541759164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718" y="6831768"/>
            <a:ext cx="723467" cy="535902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6B86DE65-5A59-6174-00B9-6D411B63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4893235"/>
            <a:ext cx="734185" cy="530542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E781C460-2D02-EDE1-5F71-2094A12474CF}"/>
              </a:ext>
            </a:extLst>
          </p:cNvPr>
          <p:cNvSpPr txBox="1"/>
          <p:nvPr/>
        </p:nvSpPr>
        <p:spPr>
          <a:xfrm>
            <a:off x="1012272" y="5006953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228B15CC-948D-1DE0-0059-87EC94F14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186" y="5489977"/>
            <a:ext cx="723467" cy="535902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4251BBF7-E8ED-AF48-2AC2-7436AFF7E9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1A0EAD7A-DBB0-F530-714D-2380A09935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474" y="2714444"/>
            <a:ext cx="723467" cy="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96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59507A7-7FE8-3274-4818-B507B2DABA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49" y="3428863"/>
            <a:ext cx="5945885" cy="2011437"/>
          </a:xfrm>
        </p:spPr>
        <p:txBody>
          <a:bodyPr/>
          <a:lstStyle/>
          <a:p>
            <a:r>
              <a:rPr lang="nl-NL" dirty="0"/>
              <a:t>Zuid zit in de </a:t>
            </a:r>
            <a:r>
              <a:rPr lang="nl-NL" dirty="0" err="1"/>
              <a:t>zgn</a:t>
            </a:r>
            <a:r>
              <a:rPr lang="nl-NL" dirty="0"/>
              <a:t> ‘sandwichpositie’</a:t>
            </a:r>
          </a:p>
          <a:p>
            <a:r>
              <a:rPr lang="nl-NL" dirty="0"/>
              <a:t>Wat bied je en waarom?</a:t>
            </a:r>
          </a:p>
          <a:p>
            <a:pPr lvl="1"/>
            <a:r>
              <a:rPr lang="nl-NL" dirty="0"/>
              <a:t>pas</a:t>
            </a:r>
          </a:p>
          <a:p>
            <a:pPr lvl="2"/>
            <a:r>
              <a:rPr lang="nl-NL" dirty="0"/>
              <a:t>5 </a:t>
            </a:r>
            <a:r>
              <a:rPr lang="nl-NL" dirty="0" err="1"/>
              <a:t>krt</a:t>
            </a:r>
            <a:r>
              <a:rPr lang="nl-NL" dirty="0"/>
              <a:t> </a:t>
            </a:r>
            <a:r>
              <a:rPr lang="nl-NL" dirty="0">
                <a:sym typeface="Symbol" panose="05050102010706020507" pitchFamily="18" charset="2"/>
              </a:rPr>
              <a:t></a:t>
            </a:r>
            <a:r>
              <a:rPr lang="nl-NL" dirty="0"/>
              <a:t>: te zwak voor een goed volgbod</a:t>
            </a:r>
          </a:p>
          <a:p>
            <a:pPr lvl="2"/>
            <a:r>
              <a:rPr lang="nl-NL" dirty="0"/>
              <a:t>geen informatiedoublet: &lt; 12 </a:t>
            </a:r>
            <a:r>
              <a:rPr lang="nl-NL" dirty="0" err="1"/>
              <a:t>pnt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(3)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32" y="1692071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9D306C-5EA9-9A68-DAF2-5E733972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39" y="1627802"/>
            <a:ext cx="734185" cy="5305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DF6B5AF-FB55-6A16-23E3-D0AEC7192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68" y="1627802"/>
            <a:ext cx="739544" cy="568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35ACCC-F96B-ECBE-C9B7-653D46A8A8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960" y="791337"/>
            <a:ext cx="7693736" cy="24213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49" y="1665315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(4e)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</a:t>
            </a: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-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2015264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3056"/>
            <a:ext cx="318366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8" y="5467235"/>
            <a:ext cx="29931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; 8-9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pnt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7" y="1361184"/>
            <a:ext cx="723467" cy="535902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078967-BBF1-88E1-F0F3-9541730F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19" y="1996198"/>
            <a:ext cx="734185" cy="5305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73EEA7-95E9-1045-5AA3-6E05F39411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018" y="888726"/>
            <a:ext cx="2468597" cy="315980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258799E-D2F6-8717-33D9-A80F5E6A9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54" y="1364134"/>
            <a:ext cx="739544" cy="56805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4FB149E-5704-1C5A-6B28-66FA92BF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878" y="2015264"/>
            <a:ext cx="723467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5BEABBB4-ACE9-2E1A-F8FB-E9C043A51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613" y="2674069"/>
            <a:ext cx="723467" cy="535902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E71AE81-8276-EC43-867C-2613CC6A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48" y="2742472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2454F1F-19B7-0109-C01E-FB1D2703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56" y="2015264"/>
            <a:ext cx="734185" cy="530542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89A63AB0-0107-D7F9-D228-6DCB9C70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09" y="2732342"/>
            <a:ext cx="734185" cy="53054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07FA8411-17D2-4ED8-027E-F249D9AB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47" y="4900647"/>
            <a:ext cx="734185" cy="530542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B50366E-EFAE-AD58-8D3C-B6C5CF3C76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0900" y="2732342"/>
            <a:ext cx="723467" cy="535902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id="{1477FB09-7EB1-CEC2-166A-4A6F4B459B91}"/>
              </a:ext>
            </a:extLst>
          </p:cNvPr>
          <p:cNvSpPr txBox="1"/>
          <p:nvPr/>
        </p:nvSpPr>
        <p:spPr>
          <a:xfrm>
            <a:off x="8860009" y="5494564"/>
            <a:ext cx="318366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4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steun (samen 9 troeven; ‘de Wet’)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65" name="Afbeelding 64">
            <a:extLst>
              <a:ext uri="{FF2B5EF4-FFF2-40B4-BE49-F238E27FC236}">
                <a16:creationId xmlns:a16="http://schemas.microsoft.com/office/drawing/2014/main" id="{6B86DE65-5A59-6174-00B9-6D411B63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4893235"/>
            <a:ext cx="734185" cy="530542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E781C460-2D02-EDE1-5F71-2094A12474CF}"/>
              </a:ext>
            </a:extLst>
          </p:cNvPr>
          <p:cNvSpPr txBox="1"/>
          <p:nvPr/>
        </p:nvSpPr>
        <p:spPr>
          <a:xfrm>
            <a:off x="1012272" y="5006953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228B15CC-948D-1DE0-0059-87EC94F14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86" y="5489977"/>
            <a:ext cx="723467" cy="53590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15B74CDB-757E-38F5-B4A1-E6355BE36A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6547" y="5489977"/>
            <a:ext cx="723467" cy="535902"/>
          </a:xfrm>
          <a:prstGeom prst="rect">
            <a:avLst/>
          </a:prstGeom>
        </p:spPr>
      </p:pic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05F86365-1016-2575-DC8E-A07827709B15}"/>
              </a:ext>
            </a:extLst>
          </p:cNvPr>
          <p:cNvSpPr/>
          <p:nvPr/>
        </p:nvSpPr>
        <p:spPr bwMode="auto">
          <a:xfrm>
            <a:off x="4349714" y="4737132"/>
            <a:ext cx="3365684" cy="1817064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2D2D2D"/>
              </a:buClr>
              <a:defRPr/>
            </a:pPr>
            <a:r>
              <a:rPr lang="nl-NL" sz="2000" b="1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Onder druk zetten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Zet in de strijd om de deelscore de tegenpartij onder druk</a:t>
            </a:r>
          </a:p>
          <a:p>
            <a:pPr marL="342900" lvl="0" indent="-342900">
              <a:buClr>
                <a:srgbClr val="2D2D2D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met 9 troeven is het 3 niveau veilig</a:t>
            </a: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E31FAA67-2B5C-F168-F613-92AE9A52A4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8" y="1420304"/>
            <a:ext cx="351160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40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(4f)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</a:t>
            </a: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-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2015264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3056"/>
            <a:ext cx="318366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8" y="5467235"/>
            <a:ext cx="29931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; 8-9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pnt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7" y="1361184"/>
            <a:ext cx="723467" cy="535902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078967-BBF1-88E1-F0F3-9541730F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19" y="1996198"/>
            <a:ext cx="734185" cy="530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06EF07-619D-384A-166B-9919554AF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721" y="827534"/>
            <a:ext cx="2468596" cy="311015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258799E-D2F6-8717-33D9-A80F5E6A9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54" y="1364134"/>
            <a:ext cx="739544" cy="56805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4FB149E-5704-1C5A-6B28-66FA92BF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878" y="2015264"/>
            <a:ext cx="723467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5BEABBB4-ACE9-2E1A-F8FB-E9C043A51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613" y="2674069"/>
            <a:ext cx="723467" cy="535902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E71AE81-8276-EC43-867C-2613CC6A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31" y="3338234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2454F1F-19B7-0109-C01E-FB1D2703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56" y="2015264"/>
            <a:ext cx="734185" cy="530542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89A63AB0-0107-D7F9-D228-6DCB9C70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28" y="2679429"/>
            <a:ext cx="734185" cy="53054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720BC69A-E472-788D-2AC8-893B6FFE2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182" y="2702561"/>
            <a:ext cx="723467" cy="53590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07FA8411-17D2-4ED8-027E-F249D9AB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47" y="4900647"/>
            <a:ext cx="734185" cy="530542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5D6D2095-A6A9-77C9-8A71-541759164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3718" y="6831768"/>
            <a:ext cx="723467" cy="535902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B50366E-EFAE-AD58-8D3C-B6C5CF3C76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8782" y="5494564"/>
            <a:ext cx="723467" cy="535902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id="{1477FB09-7EB1-CEC2-166A-4A6F4B459B91}"/>
              </a:ext>
            </a:extLst>
          </p:cNvPr>
          <p:cNvSpPr txBox="1"/>
          <p:nvPr/>
        </p:nvSpPr>
        <p:spPr>
          <a:xfrm>
            <a:off x="8860009" y="5494564"/>
            <a:ext cx="318366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4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steun (samen 9 troeven; ‘de Wet’)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64" name="Afbeelding 63">
            <a:extLst>
              <a:ext uri="{FF2B5EF4-FFF2-40B4-BE49-F238E27FC236}">
                <a16:creationId xmlns:a16="http://schemas.microsoft.com/office/drawing/2014/main" id="{C7C884CC-5AC2-CCC4-41CD-67C823599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0250" y="2691082"/>
            <a:ext cx="723467" cy="535902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6B86DE65-5A59-6174-00B9-6D411B63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4893235"/>
            <a:ext cx="734185" cy="530542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E781C460-2D02-EDE1-5F71-2094A12474CF}"/>
              </a:ext>
            </a:extLst>
          </p:cNvPr>
          <p:cNvSpPr txBox="1"/>
          <p:nvPr/>
        </p:nvSpPr>
        <p:spPr>
          <a:xfrm>
            <a:off x="1012272" y="5006953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228B15CC-948D-1DE0-0059-87EC94F14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86" y="5489977"/>
            <a:ext cx="723467" cy="535902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53317CBA-6E7C-0C39-B3F2-B196C3A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1" y="6057795"/>
            <a:ext cx="734185" cy="530542"/>
          </a:xfrm>
          <a:prstGeom prst="rect">
            <a:avLst/>
          </a:prstGeom>
        </p:spPr>
      </p:pic>
      <p:sp>
        <p:nvSpPr>
          <p:cNvPr id="69" name="Tekstvak 68">
            <a:extLst>
              <a:ext uri="{FF2B5EF4-FFF2-40B4-BE49-F238E27FC236}">
                <a16:creationId xmlns:a16="http://schemas.microsoft.com/office/drawing/2014/main" id="{AB3C87DC-88E1-14CF-3D14-B99799A75B2F}"/>
              </a:ext>
            </a:extLst>
          </p:cNvPr>
          <p:cNvSpPr txBox="1"/>
          <p:nvPr/>
        </p:nvSpPr>
        <p:spPr>
          <a:xfrm>
            <a:off x="992986" y="6038892"/>
            <a:ext cx="29931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doel bereikt;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NZ gelift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78001297-DB32-05B2-4D76-3B5A7AE792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1364" y="1388459"/>
            <a:ext cx="3511600" cy="1444877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75EF0C38-B143-4170-B015-CF07D833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80" y="3338234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3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620CB-A707-33A2-CD9E-9EA75F4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Biedoefening (4)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7E48F-E0A0-4299-3649-2399F01105A3}"/>
              </a:ext>
            </a:extLst>
          </p:cNvPr>
          <p:cNvSpPr txBox="1"/>
          <p:nvPr/>
        </p:nvSpPr>
        <p:spPr>
          <a:xfrm>
            <a:off x="300038" y="77609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N/ </a:t>
            </a:r>
            <a:r>
              <a:rPr lang="nl-NL" b="1" dirty="0">
                <a:solidFill>
                  <a:srgbClr val="000000"/>
                </a:solidFill>
                <a:latin typeface="DejaVu Sans"/>
                <a:cs typeface="Arial"/>
              </a:rPr>
              <a:t>-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B69952-328E-601C-37C2-0577AA99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2015264"/>
            <a:ext cx="734185" cy="53054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9790054-B6A7-526D-B673-CC6951F2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15" y="1404465"/>
            <a:ext cx="734185" cy="530542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E8C512A-5229-E961-07E9-01520DCDAF04}"/>
              </a:ext>
            </a:extLst>
          </p:cNvPr>
          <p:cNvSpPr txBox="1"/>
          <p:nvPr/>
        </p:nvSpPr>
        <p:spPr>
          <a:xfrm>
            <a:off x="8777631" y="4993056"/>
            <a:ext cx="318366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950C156-5233-008D-B289-0A469150076B}"/>
              </a:ext>
            </a:extLst>
          </p:cNvPr>
          <p:cNvSpPr txBox="1"/>
          <p:nvPr/>
        </p:nvSpPr>
        <p:spPr>
          <a:xfrm>
            <a:off x="1075468" y="5467235"/>
            <a:ext cx="29931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5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; 8-9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pnt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strijd om deelscore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A5E9E-D321-5C5E-A149-F5482062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79" y="4274859"/>
            <a:ext cx="734185" cy="530542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4FE4E262-8AAD-706F-9BFC-4D2E1D6373C3}"/>
              </a:ext>
            </a:extLst>
          </p:cNvPr>
          <p:cNvSpPr txBox="1"/>
          <p:nvPr/>
        </p:nvSpPr>
        <p:spPr>
          <a:xfrm>
            <a:off x="8783047" y="4388577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E7EB61D8-1CA3-030B-9B9D-66F25171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7" y="1361184"/>
            <a:ext cx="723467" cy="535902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078967-BBF1-88E1-F0F3-9541730F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19" y="1996198"/>
            <a:ext cx="734185" cy="530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06EF07-619D-384A-166B-9919554AF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721" y="827534"/>
            <a:ext cx="2468596" cy="31101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73EEA7-95E9-1045-5AA3-6E05F39411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018" y="888726"/>
            <a:ext cx="2468597" cy="315980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258799E-D2F6-8717-33D9-A80F5E6A9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954" y="1364134"/>
            <a:ext cx="739544" cy="56805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4FB149E-5704-1C5A-6B28-66FA92BF6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878" y="2015264"/>
            <a:ext cx="723467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5BEABBB4-ACE9-2E1A-F8FB-E9C043A51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613" y="2674069"/>
            <a:ext cx="723467" cy="53590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2454F1F-19B7-0109-C01E-FB1D2703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56" y="2015264"/>
            <a:ext cx="734185" cy="530542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89A63AB0-0107-D7F9-D228-6DCB9C70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28" y="2679429"/>
            <a:ext cx="734185" cy="53054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720BC69A-E472-788D-2AC8-893B6FFE2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182" y="2702561"/>
            <a:ext cx="723467" cy="535902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29408CF5-7B5B-29C9-017F-89B164A1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34" y="3338234"/>
            <a:ext cx="734185" cy="530542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FC3A053A-665A-07FD-E5A0-24F87D86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28" y="3377648"/>
            <a:ext cx="734185" cy="530542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84830BAF-1177-2239-6742-82F2FFE5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21" y="3351602"/>
            <a:ext cx="734185" cy="53054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07FA8411-17D2-4ED8-027E-F249D9AB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47" y="4900647"/>
            <a:ext cx="734185" cy="530542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5D6D2095-A6A9-77C9-8A71-541759164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3718" y="6831768"/>
            <a:ext cx="723467" cy="535902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B50366E-EFAE-AD58-8D3C-B6C5CF3C76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8782" y="5494564"/>
            <a:ext cx="723467" cy="535902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id="{1477FB09-7EB1-CEC2-166A-4A6F4B459B91}"/>
              </a:ext>
            </a:extLst>
          </p:cNvPr>
          <p:cNvSpPr txBox="1"/>
          <p:nvPr/>
        </p:nvSpPr>
        <p:spPr>
          <a:xfrm>
            <a:off x="8860009" y="5494564"/>
            <a:ext cx="318366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4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krt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steun (samen 9 troeven; ‘de Wet’)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64" name="Afbeelding 63">
            <a:extLst>
              <a:ext uri="{FF2B5EF4-FFF2-40B4-BE49-F238E27FC236}">
                <a16:creationId xmlns:a16="http://schemas.microsoft.com/office/drawing/2014/main" id="{C7C884CC-5AC2-CCC4-41CD-67C823599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0250" y="2691082"/>
            <a:ext cx="723467" cy="535902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6B86DE65-5A59-6174-00B9-6D411B63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4893235"/>
            <a:ext cx="734185" cy="530542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E781C460-2D02-EDE1-5F71-2094A12474CF}"/>
              </a:ext>
            </a:extLst>
          </p:cNvPr>
          <p:cNvSpPr txBox="1"/>
          <p:nvPr/>
        </p:nvSpPr>
        <p:spPr>
          <a:xfrm>
            <a:off x="1012272" y="5006953"/>
            <a:ext cx="305629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nog niets te melden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228B15CC-948D-1DE0-0059-87EC94F14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86" y="5489977"/>
            <a:ext cx="723467" cy="535902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53317CBA-6E7C-0C39-B3F2-B196C3A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1" y="6057795"/>
            <a:ext cx="734185" cy="530542"/>
          </a:xfrm>
          <a:prstGeom prst="rect">
            <a:avLst/>
          </a:prstGeom>
        </p:spPr>
      </p:pic>
      <p:sp>
        <p:nvSpPr>
          <p:cNvPr id="69" name="Tekstvak 68">
            <a:extLst>
              <a:ext uri="{FF2B5EF4-FFF2-40B4-BE49-F238E27FC236}">
                <a16:creationId xmlns:a16="http://schemas.microsoft.com/office/drawing/2014/main" id="{AB3C87DC-88E1-14CF-3D14-B99799A75B2F}"/>
              </a:ext>
            </a:extLst>
          </p:cNvPr>
          <p:cNvSpPr txBox="1"/>
          <p:nvPr/>
        </p:nvSpPr>
        <p:spPr>
          <a:xfrm>
            <a:off x="992986" y="6038892"/>
            <a:ext cx="29931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doel bereikt;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NZ gelift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41256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sz="2800" dirty="0"/>
              <a:t>We gaan spelen!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9316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841087" y="2268580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H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E75257-1F0E-F370-3004-43B84269A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68" y="2554477"/>
            <a:ext cx="2914064" cy="2341805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71B15557-D906-36D6-2674-4103BB499D70}"/>
              </a:ext>
            </a:extLst>
          </p:cNvPr>
          <p:cNvSpPr txBox="1"/>
          <p:nvPr/>
        </p:nvSpPr>
        <p:spPr>
          <a:xfrm>
            <a:off x="9422429" y="3059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CB88C53-F789-3271-9F3B-2258A960F435}"/>
              </a:ext>
            </a:extLst>
          </p:cNvPr>
          <p:cNvSpPr txBox="1"/>
          <p:nvPr/>
        </p:nvSpPr>
        <p:spPr>
          <a:xfrm>
            <a:off x="9878881" y="304116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0D70018-E657-8BE7-C6CC-98D3879011B6}"/>
              </a:ext>
            </a:extLst>
          </p:cNvPr>
          <p:cNvSpPr txBox="1"/>
          <p:nvPr/>
        </p:nvSpPr>
        <p:spPr>
          <a:xfrm>
            <a:off x="10252573" y="304116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D80CF746-5917-2C91-66FE-6533D7E61D97}"/>
              </a:ext>
            </a:extLst>
          </p:cNvPr>
          <p:cNvSpPr txBox="1"/>
          <p:nvPr/>
        </p:nvSpPr>
        <p:spPr>
          <a:xfrm>
            <a:off x="10662124" y="30391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83D48512-1D8F-5887-9AF5-1DD1ECF97FFE}"/>
              </a:ext>
            </a:extLst>
          </p:cNvPr>
          <p:cNvSpPr txBox="1"/>
          <p:nvPr/>
        </p:nvSpPr>
        <p:spPr>
          <a:xfrm>
            <a:off x="10306990" y="357917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388E8AE-7F90-259D-4E71-6B5D18F9658C}"/>
              </a:ext>
            </a:extLst>
          </p:cNvPr>
          <p:cNvSpPr txBox="1"/>
          <p:nvPr/>
        </p:nvSpPr>
        <p:spPr>
          <a:xfrm>
            <a:off x="9422429" y="39855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701044" y="4941510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Informatie uit het bieden:</a:t>
            </a:r>
          </a:p>
          <a:p>
            <a:pPr lvl="2">
              <a:lnSpc>
                <a:spcPct val="90000"/>
              </a:lnSpc>
              <a:spcBef>
                <a:spcPct val="40000"/>
              </a:spcBef>
              <a:buFont typeface="Verdana" panose="020B0604030504040204" pitchFamily="34" charset="0"/>
              <a:buChar char="-"/>
              <a:defRPr/>
            </a:pPr>
            <a:r>
              <a:rPr lang="nl-NL" sz="1600" kern="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w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ij 22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pnt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; dus NZ: 12-6</a:t>
            </a:r>
          </a:p>
          <a:p>
            <a:pPr lvl="2">
              <a:lnSpc>
                <a:spcPct val="90000"/>
              </a:lnSpc>
              <a:spcBef>
                <a:spcPct val="40000"/>
              </a:spcBef>
              <a:buFont typeface="Verdana" panose="020B0604030504040204" pitchFamily="34" charset="0"/>
              <a:buChar char="-"/>
              <a:defRPr/>
            </a:pPr>
            <a:r>
              <a:rPr lang="nl-NL" sz="1600" kern="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als Zuid </a:t>
            </a:r>
            <a:r>
              <a:rPr lang="nl-NL" sz="1600" kern="0" dirty="0">
                <a:solidFill>
                  <a:srgbClr val="FF0000"/>
                </a:solidFill>
                <a:latin typeface="DejaVu Sans"/>
                <a:cs typeface="Arial"/>
                <a:sym typeface="Symbol" panose="05050102010706020507" pitchFamily="18" charset="2"/>
              </a:rPr>
              <a:t></a:t>
            </a:r>
            <a:r>
              <a:rPr lang="nl-NL" sz="1600" kern="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A laat zien, weet je dat Zuid alleen nog 2 Boeren kan hebben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85D6231-FFAC-BFB8-D218-990E5E41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1" y="633446"/>
            <a:ext cx="7454645" cy="61380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2BD0EB-8EC3-D552-A495-90BEF5C9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250" y="548679"/>
            <a:ext cx="2545889" cy="1617871"/>
          </a:xfrm>
          <a:prstGeom prst="rect">
            <a:avLst/>
          </a:prstGeom>
        </p:spPr>
      </p:pic>
      <p:sp>
        <p:nvSpPr>
          <p:cNvPr id="54" name="Tekstvak 53">
            <a:extLst>
              <a:ext uri="{FF2B5EF4-FFF2-40B4-BE49-F238E27FC236}">
                <a16:creationId xmlns:a16="http://schemas.microsoft.com/office/drawing/2014/main" id="{88D29C0C-2A6E-F6D4-ECDD-EC21BF53C78B}"/>
              </a:ext>
            </a:extLst>
          </p:cNvPr>
          <p:cNvSpPr txBox="1"/>
          <p:nvPr/>
        </p:nvSpPr>
        <p:spPr>
          <a:xfrm>
            <a:off x="10691281" y="436489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0382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2" grpId="0"/>
      <p:bldP spid="5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99474" y="2543297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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10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E75257-1F0E-F370-3004-43B84269A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68" y="2894915"/>
            <a:ext cx="2914064" cy="2341805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71B15557-D906-36D6-2674-4103BB499D70}"/>
              </a:ext>
            </a:extLst>
          </p:cNvPr>
          <p:cNvSpPr txBox="1"/>
          <p:nvPr/>
        </p:nvSpPr>
        <p:spPr>
          <a:xfrm>
            <a:off x="9376709" y="337491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CB88C53-F789-3271-9F3B-2258A960F435}"/>
              </a:ext>
            </a:extLst>
          </p:cNvPr>
          <p:cNvSpPr txBox="1"/>
          <p:nvPr/>
        </p:nvSpPr>
        <p:spPr>
          <a:xfrm>
            <a:off x="9878881" y="33564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0D70018-E657-8BE7-C6CC-98D3879011B6}"/>
              </a:ext>
            </a:extLst>
          </p:cNvPr>
          <p:cNvSpPr txBox="1"/>
          <p:nvPr/>
        </p:nvSpPr>
        <p:spPr>
          <a:xfrm>
            <a:off x="10252573" y="33564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D80CF746-5917-2C91-66FE-6533D7E61D97}"/>
              </a:ext>
            </a:extLst>
          </p:cNvPr>
          <p:cNvSpPr txBox="1"/>
          <p:nvPr/>
        </p:nvSpPr>
        <p:spPr>
          <a:xfrm>
            <a:off x="10662124" y="33543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3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83D48512-1D8F-5887-9AF5-1DD1ECF97FFE}"/>
              </a:ext>
            </a:extLst>
          </p:cNvPr>
          <p:cNvSpPr txBox="1"/>
          <p:nvPr/>
        </p:nvSpPr>
        <p:spPr>
          <a:xfrm>
            <a:off x="10662124" y="38726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765047" y="5385612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troeftrekken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nl-NL" sz="1800" kern="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ruiten 2x naar: </a:t>
            </a:r>
            <a:r>
              <a:rPr lang="nl-NL" sz="1800" kern="0" dirty="0">
                <a:solidFill>
                  <a:srgbClr val="FF0000"/>
                </a:solidFill>
                <a:latin typeface="DejaVu Sans"/>
                <a:cs typeface="Arial"/>
                <a:sym typeface="Symbol" panose="05050102010706020507" pitchFamily="18" charset="2"/>
              </a:rPr>
              <a:t></a:t>
            </a:r>
            <a:r>
              <a:rPr lang="nl-NL" sz="1800" kern="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HB</a:t>
            </a: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BB55CE-1B32-8B3C-C666-2E05BB8D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6" y="596030"/>
            <a:ext cx="7564410" cy="6229143"/>
          </a:xfrm>
          <a:prstGeom prst="rect">
            <a:avLst/>
          </a:prstGeom>
          <a:ln w="19050">
            <a:solidFill>
              <a:srgbClr val="33335C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541F4B0-52FF-75E9-AE88-7FD4438F1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167" y="610645"/>
            <a:ext cx="2570689" cy="1633631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11D2DE0A-A505-1993-EB0B-3291C2B4B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158" y="2121716"/>
            <a:ext cx="498215" cy="3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5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42" y="2890485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8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596694" y="5558602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2x troeftrekken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nl-NL" sz="1800" kern="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ruiten goed behandelen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2C9965-7A1F-A76D-770B-5AD622F09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0" y="635430"/>
            <a:ext cx="7361179" cy="61219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59E208-7CA2-555D-C7AA-EB3AA6C44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465" y="624945"/>
            <a:ext cx="3210606" cy="2278494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26A9536D-9614-D254-3194-9FDCFC773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468" y="3176971"/>
            <a:ext cx="2914064" cy="2341805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382FE066-78AA-9CDF-5096-29C2E352842E}"/>
              </a:ext>
            </a:extLst>
          </p:cNvPr>
          <p:cNvSpPr txBox="1"/>
          <p:nvPr/>
        </p:nvSpPr>
        <p:spPr>
          <a:xfrm>
            <a:off x="9422429" y="36821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0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98E17D2-4DA3-00E4-D83A-558C59BCACB7}"/>
              </a:ext>
            </a:extLst>
          </p:cNvPr>
          <p:cNvSpPr txBox="1"/>
          <p:nvPr/>
        </p:nvSpPr>
        <p:spPr>
          <a:xfrm>
            <a:off x="9878881" y="366365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87308C2-355E-6F0F-B288-4D3B8A940367}"/>
              </a:ext>
            </a:extLst>
          </p:cNvPr>
          <p:cNvSpPr txBox="1"/>
          <p:nvPr/>
        </p:nvSpPr>
        <p:spPr>
          <a:xfrm>
            <a:off x="10252573" y="366365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2EA10434-A473-E0B9-80D0-C4A8B36D1626}"/>
              </a:ext>
            </a:extLst>
          </p:cNvPr>
          <p:cNvSpPr txBox="1"/>
          <p:nvPr/>
        </p:nvSpPr>
        <p:spPr>
          <a:xfrm>
            <a:off x="10662124" y="36616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3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DE411CE8-7328-A9D6-9911-9AC655C928D1}"/>
              </a:ext>
            </a:extLst>
          </p:cNvPr>
          <p:cNvSpPr txBox="1"/>
          <p:nvPr/>
        </p:nvSpPr>
        <p:spPr>
          <a:xfrm>
            <a:off x="9887974" y="416320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7D182FF8-C729-A297-86E5-01D2DF65C75B}"/>
              </a:ext>
            </a:extLst>
          </p:cNvPr>
          <p:cNvSpPr txBox="1"/>
          <p:nvPr/>
        </p:nvSpPr>
        <p:spPr>
          <a:xfrm>
            <a:off x="10676261" y="420048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9073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46" grpId="0"/>
      <p:bldP spid="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4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07183" y="2861761"/>
            <a:ext cx="4314589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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2?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618999" y="5561465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aan slag ruiten (snit</a:t>
            </a:r>
            <a:r>
              <a:rPr kumimoji="0" lang="nl-NL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en proberen 2 </a:t>
            </a:r>
            <a:r>
              <a:rPr kumimoji="0" lang="nl-NL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introevers</a:t>
            </a:r>
            <a:r>
              <a:rPr kumimoji="0" lang="nl-NL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te maken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E70488-2B1A-A914-2CEF-D803CB06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1" y="617014"/>
            <a:ext cx="7441972" cy="6167619"/>
          </a:xfrm>
          <a:prstGeom prst="rect">
            <a:avLst/>
          </a:prstGeom>
          <a:ln>
            <a:solidFill>
              <a:srgbClr val="33335C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F603EF-3C0C-C5C1-102A-134E1260B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576" y="563417"/>
            <a:ext cx="2705055" cy="23080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735177C-6648-79D7-963E-33A1E430D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468" y="3176971"/>
            <a:ext cx="2914064" cy="234180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D094BD2-2943-096D-6765-8DAF869ED192}"/>
              </a:ext>
            </a:extLst>
          </p:cNvPr>
          <p:cNvSpPr txBox="1"/>
          <p:nvPr/>
        </p:nvSpPr>
        <p:spPr>
          <a:xfrm>
            <a:off x="9422429" y="36821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8D5734B-2FAB-35C1-1EFF-76F3E519EFDF}"/>
              </a:ext>
            </a:extLst>
          </p:cNvPr>
          <p:cNvSpPr txBox="1"/>
          <p:nvPr/>
        </p:nvSpPr>
        <p:spPr>
          <a:xfrm>
            <a:off x="9878881" y="366365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7B1F8DA-CD24-32A7-42EA-A8CFBA4216B4}"/>
              </a:ext>
            </a:extLst>
          </p:cNvPr>
          <p:cNvSpPr txBox="1"/>
          <p:nvPr/>
        </p:nvSpPr>
        <p:spPr>
          <a:xfrm>
            <a:off x="10252573" y="366365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53820B2-BDC4-531A-3457-32072AC4CAC3}"/>
              </a:ext>
            </a:extLst>
          </p:cNvPr>
          <p:cNvSpPr txBox="1"/>
          <p:nvPr/>
        </p:nvSpPr>
        <p:spPr>
          <a:xfrm>
            <a:off x="10662124" y="36616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</a:rPr>
              <a:t>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2BBFC95-E3B1-EFBB-FFD7-39A54020B1D6}"/>
              </a:ext>
            </a:extLst>
          </p:cNvPr>
          <p:cNvSpPr txBox="1"/>
          <p:nvPr/>
        </p:nvSpPr>
        <p:spPr>
          <a:xfrm>
            <a:off x="10676261" y="461227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2B58232-7496-4DF7-8691-808DD5EEED33}"/>
              </a:ext>
            </a:extLst>
          </p:cNvPr>
          <p:cNvSpPr txBox="1"/>
          <p:nvPr/>
        </p:nvSpPr>
        <p:spPr>
          <a:xfrm>
            <a:off x="10676261" y="420048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112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5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01044" y="2249824"/>
            <a:ext cx="4490956" cy="4453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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653419" y="5070313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met 9 troeven: niet snijden op B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troefspelen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klaveren ontwikkelen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8E410CD0-53C9-9F37-E485-13AE12F2F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68" y="2579669"/>
            <a:ext cx="2914064" cy="2341805"/>
          </a:xfrm>
          <a:prstGeom prst="rect">
            <a:avLst/>
          </a:prstGeom>
        </p:spPr>
      </p:pic>
      <p:sp>
        <p:nvSpPr>
          <p:cNvPr id="51" name="Tekstvak 50">
            <a:extLst>
              <a:ext uri="{FF2B5EF4-FFF2-40B4-BE49-F238E27FC236}">
                <a16:creationId xmlns:a16="http://schemas.microsoft.com/office/drawing/2014/main" id="{621FF08E-1BD5-0E94-D70D-D1B8BA8F5FB6}"/>
              </a:ext>
            </a:extLst>
          </p:cNvPr>
          <p:cNvSpPr txBox="1"/>
          <p:nvPr/>
        </p:nvSpPr>
        <p:spPr>
          <a:xfrm>
            <a:off x="9422429" y="3059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0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2673529E-82D8-283B-1CFA-C0BD78E16081}"/>
              </a:ext>
            </a:extLst>
          </p:cNvPr>
          <p:cNvSpPr txBox="1"/>
          <p:nvPr/>
        </p:nvSpPr>
        <p:spPr>
          <a:xfrm>
            <a:off x="9878881" y="304116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BDD6999-C117-A739-6AC9-4DFE12D3189B}"/>
              </a:ext>
            </a:extLst>
          </p:cNvPr>
          <p:cNvSpPr txBox="1"/>
          <p:nvPr/>
        </p:nvSpPr>
        <p:spPr>
          <a:xfrm>
            <a:off x="10252573" y="304116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1136DB3-FC48-6F0D-7A7C-A0824206A362}"/>
              </a:ext>
            </a:extLst>
          </p:cNvPr>
          <p:cNvSpPr txBox="1"/>
          <p:nvPr/>
        </p:nvSpPr>
        <p:spPr>
          <a:xfrm>
            <a:off x="10662124" y="30391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6675A527-27F4-F6C8-3C97-77ADB8E3B5ED}"/>
              </a:ext>
            </a:extLst>
          </p:cNvPr>
          <p:cNvSpPr txBox="1"/>
          <p:nvPr/>
        </p:nvSpPr>
        <p:spPr>
          <a:xfrm>
            <a:off x="10713390" y="397817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275CA60B-BBED-19E4-B999-2487733C3114}"/>
              </a:ext>
            </a:extLst>
          </p:cNvPr>
          <p:cNvSpPr txBox="1"/>
          <p:nvPr/>
        </p:nvSpPr>
        <p:spPr>
          <a:xfrm>
            <a:off x="10259148" y="355567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CDBE44-9C16-F5B3-C178-8D0E18722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29" y="656001"/>
            <a:ext cx="7409980" cy="6001040"/>
          </a:xfrm>
          <a:prstGeom prst="rect">
            <a:avLst/>
          </a:prstGeom>
          <a:solidFill>
            <a:srgbClr val="33335C"/>
          </a:solidFill>
          <a:ln w="19050">
            <a:solidFill>
              <a:srgbClr val="33335C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8B64D7-1745-706F-AB5D-9BE876917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144" y="620260"/>
            <a:ext cx="2491772" cy="158348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9A56B3E-81ED-9A55-F7D7-DBADD1540D7F}"/>
              </a:ext>
            </a:extLst>
          </p:cNvPr>
          <p:cNvSpPr txBox="1"/>
          <p:nvPr/>
        </p:nvSpPr>
        <p:spPr>
          <a:xfrm>
            <a:off x="9869235" y="439422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929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6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585760" y="2794865"/>
            <a:ext cx="4490956" cy="4453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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H,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549247" y="5521484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troeftrekken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nl-NL" sz="1800" kern="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klaveren vanuit Noord beginnen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8E410CD0-53C9-9F37-E485-13AE12F2F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96" y="3163007"/>
            <a:ext cx="2914064" cy="2341805"/>
          </a:xfrm>
          <a:prstGeom prst="rect">
            <a:avLst/>
          </a:prstGeom>
        </p:spPr>
      </p:pic>
      <p:sp>
        <p:nvSpPr>
          <p:cNvPr id="51" name="Tekstvak 50">
            <a:extLst>
              <a:ext uri="{FF2B5EF4-FFF2-40B4-BE49-F238E27FC236}">
                <a16:creationId xmlns:a16="http://schemas.microsoft.com/office/drawing/2014/main" id="{621FF08E-1BD5-0E94-D70D-D1B8BA8F5FB6}"/>
              </a:ext>
            </a:extLst>
          </p:cNvPr>
          <p:cNvSpPr txBox="1"/>
          <p:nvPr/>
        </p:nvSpPr>
        <p:spPr>
          <a:xfrm>
            <a:off x="9318257" y="36430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2673529E-82D8-283B-1CFA-C0BD78E16081}"/>
              </a:ext>
            </a:extLst>
          </p:cNvPr>
          <p:cNvSpPr txBox="1"/>
          <p:nvPr/>
        </p:nvSpPr>
        <p:spPr>
          <a:xfrm>
            <a:off x="9774709" y="36245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BDD6999-C117-A739-6AC9-4DFE12D3189B}"/>
              </a:ext>
            </a:extLst>
          </p:cNvPr>
          <p:cNvSpPr txBox="1"/>
          <p:nvPr/>
        </p:nvSpPr>
        <p:spPr>
          <a:xfrm>
            <a:off x="10148401" y="36245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1136DB3-FC48-6F0D-7A7C-A0824206A362}"/>
              </a:ext>
            </a:extLst>
          </p:cNvPr>
          <p:cNvSpPr txBox="1"/>
          <p:nvPr/>
        </p:nvSpPr>
        <p:spPr>
          <a:xfrm>
            <a:off x="10557952" y="362247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275CA60B-BBED-19E4-B999-2487733C3114}"/>
              </a:ext>
            </a:extLst>
          </p:cNvPr>
          <p:cNvSpPr txBox="1"/>
          <p:nvPr/>
        </p:nvSpPr>
        <p:spPr>
          <a:xfrm>
            <a:off x="10148401" y="414924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A9F12C-99B5-D2A7-5188-2426AEC5A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4" y="608674"/>
            <a:ext cx="7370703" cy="6151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C4164B-C48F-7F9A-AFD1-494E73433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474" y="527916"/>
            <a:ext cx="2714051" cy="21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(3a)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30" y="2318794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9D306C-5EA9-9A68-DAF2-5E733972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39" y="1627802"/>
            <a:ext cx="734185" cy="5305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DF6B5AF-FB55-6A16-23E3-D0AEC7192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68" y="1627802"/>
            <a:ext cx="739544" cy="568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35ACCC-F96B-ECBE-C9B7-653D46A8A8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960" y="791337"/>
            <a:ext cx="7693736" cy="24213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47" y="1646558"/>
            <a:ext cx="734185" cy="53054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D4CB9D-03D7-ACB6-CFCC-145439E28B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68" y="2269009"/>
            <a:ext cx="723467" cy="5359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24E6D9E-9EE7-4575-F2B3-08E4609F8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39" y="2274369"/>
            <a:ext cx="734185" cy="5305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6702B8-CFF7-BE8A-184C-282C73F73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28" y="2269009"/>
            <a:ext cx="734185" cy="530542"/>
          </a:xfrm>
          <a:prstGeom prst="rect">
            <a:avLst/>
          </a:prstGeom>
        </p:spPr>
      </p:pic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41D12DBE-541B-45D7-2D62-D6D434E20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12666"/>
              </p:ext>
            </p:extLst>
          </p:nvPr>
        </p:nvGraphicFramePr>
        <p:xfrm>
          <a:off x="123568" y="3594330"/>
          <a:ext cx="6926456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504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5168729F-CD89-E74A-E54A-6ED3394F15C9}"/>
              </a:ext>
            </a:extLst>
          </p:cNvPr>
          <p:cNvSpPr txBox="1"/>
          <p:nvPr/>
        </p:nvSpPr>
        <p:spPr>
          <a:xfrm>
            <a:off x="2972730" y="3957623"/>
            <a:ext cx="3802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4+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6-9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12-14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3C66070-45DC-FFBF-FFF6-32E426AD59D6}"/>
              </a:ext>
            </a:extLst>
          </p:cNvPr>
          <p:cNvSpPr txBox="1"/>
          <p:nvPr/>
        </p:nvSpPr>
        <p:spPr>
          <a:xfrm>
            <a:off x="2916561" y="4492933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O-W: 18-23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F76C8E1-C814-072C-8305-EF2C3A1691D8}"/>
              </a:ext>
            </a:extLst>
          </p:cNvPr>
          <p:cNvSpPr txBox="1"/>
          <p:nvPr/>
        </p:nvSpPr>
        <p:spPr>
          <a:xfrm>
            <a:off x="2907017" y="5151546"/>
            <a:ext cx="4203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 of 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B6C735E-4CA7-A590-41F4-D18ACC5A89A1}"/>
              </a:ext>
            </a:extLst>
          </p:cNvPr>
          <p:cNvSpPr txBox="1"/>
          <p:nvPr/>
        </p:nvSpPr>
        <p:spPr>
          <a:xfrm>
            <a:off x="2916561" y="5692740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pas, 2,3 of doublet?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FE46217-9276-296D-DD0E-A02F697D1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434" y="2272989"/>
            <a:ext cx="723467" cy="535902"/>
          </a:xfrm>
          <a:prstGeom prst="rect">
            <a:avLst/>
          </a:prstGeom>
        </p:spPr>
      </p:pic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BB9C3EEF-8F9A-849C-FACF-9D6BC9CB32C6}"/>
              </a:ext>
            </a:extLst>
          </p:cNvPr>
          <p:cNvSpPr/>
          <p:nvPr/>
        </p:nvSpPr>
        <p:spPr bwMode="auto">
          <a:xfrm>
            <a:off x="7481368" y="4033064"/>
            <a:ext cx="4324902" cy="2212400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Uitgesteld informatiedoublet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Nu laat je partner kiezen tussen  of 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Je belooft: 4 </a:t>
            </a:r>
            <a:r>
              <a:rPr lang="nl-NL" sz="20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 en 4(5) </a:t>
            </a:r>
            <a:r>
              <a:rPr lang="nl-NL" sz="20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</a:t>
            </a:r>
          </a:p>
        </p:txBody>
      </p:sp>
    </p:spTree>
    <p:extLst>
      <p:ext uri="{BB962C8B-B14F-4D97-AF65-F5344CB8AC3E}">
        <p14:creationId xmlns:p14="http://schemas.microsoft.com/office/powerpoint/2010/main" val="1983385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7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653419" y="2747348"/>
            <a:ext cx="4490956" cy="4453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lvl="0">
              <a:lnSpc>
                <a:spcPct val="90000"/>
              </a:lnSpc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</a:t>
            </a:r>
            <a:r>
              <a:rPr lang="nl-NL" sz="20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616906" y="5473967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goede kant snijden op V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8E410CD0-53C9-9F37-E485-13AE12F2F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55" y="3115490"/>
            <a:ext cx="2914064" cy="2341805"/>
          </a:xfrm>
          <a:prstGeom prst="rect">
            <a:avLst/>
          </a:prstGeom>
        </p:spPr>
      </p:pic>
      <p:sp>
        <p:nvSpPr>
          <p:cNvPr id="51" name="Tekstvak 50">
            <a:extLst>
              <a:ext uri="{FF2B5EF4-FFF2-40B4-BE49-F238E27FC236}">
                <a16:creationId xmlns:a16="http://schemas.microsoft.com/office/drawing/2014/main" id="{621FF08E-1BD5-0E94-D70D-D1B8BA8F5FB6}"/>
              </a:ext>
            </a:extLst>
          </p:cNvPr>
          <p:cNvSpPr txBox="1"/>
          <p:nvPr/>
        </p:nvSpPr>
        <p:spPr>
          <a:xfrm>
            <a:off x="9385916" y="359548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2673529E-82D8-283B-1CFA-C0BD78E16081}"/>
              </a:ext>
            </a:extLst>
          </p:cNvPr>
          <p:cNvSpPr txBox="1"/>
          <p:nvPr/>
        </p:nvSpPr>
        <p:spPr>
          <a:xfrm>
            <a:off x="9842368" y="357698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3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BDD6999-C117-A739-6AC9-4DFE12D3189B}"/>
              </a:ext>
            </a:extLst>
          </p:cNvPr>
          <p:cNvSpPr txBox="1"/>
          <p:nvPr/>
        </p:nvSpPr>
        <p:spPr>
          <a:xfrm>
            <a:off x="10216060" y="357698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1136DB3-FC48-6F0D-7A7C-A0824206A362}"/>
              </a:ext>
            </a:extLst>
          </p:cNvPr>
          <p:cNvSpPr txBox="1"/>
          <p:nvPr/>
        </p:nvSpPr>
        <p:spPr>
          <a:xfrm>
            <a:off x="10625611" y="357495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8D7107-FDB2-68E0-CC9E-800ABD81A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642551"/>
            <a:ext cx="7269670" cy="6067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B09038-0FA3-9BE8-DB8E-133A1E35C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932" y="565352"/>
            <a:ext cx="2526128" cy="20331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F2E0884-41FC-FE3A-09F2-19B5C199AD73}"/>
              </a:ext>
            </a:extLst>
          </p:cNvPr>
          <p:cNvSpPr txBox="1"/>
          <p:nvPr/>
        </p:nvSpPr>
        <p:spPr>
          <a:xfrm>
            <a:off x="10216060" y="215988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nog 3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ym typeface="Symbol" panose="05050102010706020507" pitchFamily="18" charset="2"/>
              </a:rPr>
              <a:t> en 3?</a:t>
            </a:r>
            <a:endParaRPr lang="nl-NL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09EEC98-AC97-F388-FD61-F072D16037FF}"/>
              </a:ext>
            </a:extLst>
          </p:cNvPr>
          <p:cNvSpPr txBox="1"/>
          <p:nvPr/>
        </p:nvSpPr>
        <p:spPr>
          <a:xfrm>
            <a:off x="9422429" y="414866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00C07908-52C9-35A0-2D70-BB344D4F689A}"/>
              </a:ext>
            </a:extLst>
          </p:cNvPr>
          <p:cNvSpPr txBox="1"/>
          <p:nvPr/>
        </p:nvSpPr>
        <p:spPr>
          <a:xfrm>
            <a:off x="9824036" y="450950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A902FA71-CDDA-D16C-7A6B-039961B6D17B}"/>
              </a:ext>
            </a:extLst>
          </p:cNvPr>
          <p:cNvSpPr txBox="1"/>
          <p:nvPr/>
        </p:nvSpPr>
        <p:spPr>
          <a:xfrm>
            <a:off x="10670068" y="412321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FC8B8E20-C0F6-5A79-24BE-E02FF77215C5}"/>
              </a:ext>
            </a:extLst>
          </p:cNvPr>
          <p:cNvSpPr txBox="1"/>
          <p:nvPr/>
        </p:nvSpPr>
        <p:spPr>
          <a:xfrm>
            <a:off x="10670068" y="454321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783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42" grpId="0"/>
      <p:bldP spid="44" grpId="0"/>
      <p:bldP spid="45" grpId="0"/>
      <p:bldP spid="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8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72228" y="2581438"/>
            <a:ext cx="4490956" cy="4453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Uitkomst: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 7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  <a:p>
            <a:pPr marL="725488" marR="0" lvl="1" indent="-3635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7735715" y="5308057"/>
            <a:ext cx="449095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Speelplan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troef trekken in combinatie met 2x naar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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HV spelen</a:t>
            </a:r>
          </a:p>
          <a:p>
            <a:pPr marL="725488" marR="0" lvl="1" indent="-363538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FB6502-D249-30C1-EDA0-8DE47004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0" y="722223"/>
            <a:ext cx="7132938" cy="59745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32A48C-1B0F-4502-D58E-7D32477DD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278" y="611057"/>
            <a:ext cx="3002444" cy="1908004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EA3147B-6A67-DCB5-E7E1-AE42BD834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144" y="2966252"/>
            <a:ext cx="2914064" cy="2341805"/>
          </a:xfrm>
          <a:prstGeom prst="rect">
            <a:avLst/>
          </a:prstGeom>
        </p:spPr>
      </p:pic>
      <p:sp>
        <p:nvSpPr>
          <p:cNvPr id="51" name="Tekstvak 50">
            <a:extLst>
              <a:ext uri="{FF2B5EF4-FFF2-40B4-BE49-F238E27FC236}">
                <a16:creationId xmlns:a16="http://schemas.microsoft.com/office/drawing/2014/main" id="{83B67F87-0660-E66C-48F6-B7B398B58D9B}"/>
              </a:ext>
            </a:extLst>
          </p:cNvPr>
          <p:cNvSpPr txBox="1"/>
          <p:nvPr/>
        </p:nvSpPr>
        <p:spPr>
          <a:xfrm>
            <a:off x="9245105" y="344625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EA45EA5C-F01D-0C3B-E313-0026396C1A15}"/>
              </a:ext>
            </a:extLst>
          </p:cNvPr>
          <p:cNvSpPr txBox="1"/>
          <p:nvPr/>
        </p:nvSpPr>
        <p:spPr>
          <a:xfrm>
            <a:off x="9701557" y="34277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  <a:latin typeface="DejaVu Sans"/>
                <a:cs typeface="Arial"/>
              </a:rPr>
              <a:t>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77C521B8-60B7-42F9-D2CA-6F2A663C98F1}"/>
              </a:ext>
            </a:extLst>
          </p:cNvPr>
          <p:cNvSpPr txBox="1"/>
          <p:nvPr/>
        </p:nvSpPr>
        <p:spPr>
          <a:xfrm>
            <a:off x="10075249" y="34277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2BF5899-FA76-3DF7-01E6-3B48CCD2DA72}"/>
              </a:ext>
            </a:extLst>
          </p:cNvPr>
          <p:cNvSpPr txBox="1"/>
          <p:nvPr/>
        </p:nvSpPr>
        <p:spPr>
          <a:xfrm>
            <a:off x="10484800" y="342571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2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2E65118-5934-DDD1-9E5B-6084305FC0E0}"/>
              </a:ext>
            </a:extLst>
          </p:cNvPr>
          <p:cNvSpPr txBox="1"/>
          <p:nvPr/>
        </p:nvSpPr>
        <p:spPr>
          <a:xfrm>
            <a:off x="9701557" y="39524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6152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(4)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5" y="1680267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02" y="1644435"/>
            <a:ext cx="734185" cy="530542"/>
          </a:xfrm>
          <a:prstGeom prst="rect">
            <a:avLst/>
          </a:prstGeom>
        </p:spPr>
      </p:pic>
      <p:sp>
        <p:nvSpPr>
          <p:cNvPr id="23" name="Tijdelijke aanduiding voor inhoud 1">
            <a:extLst>
              <a:ext uri="{FF2B5EF4-FFF2-40B4-BE49-F238E27FC236}">
                <a16:creationId xmlns:a16="http://schemas.microsoft.com/office/drawing/2014/main" id="{0F9A3454-BAC8-963F-422C-0DD811F1EF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49" y="3428863"/>
            <a:ext cx="6539010" cy="2011437"/>
          </a:xfrm>
        </p:spPr>
        <p:txBody>
          <a:bodyPr/>
          <a:lstStyle/>
          <a:p>
            <a:r>
              <a:rPr lang="nl-NL" dirty="0"/>
              <a:t>Wat bied je en waarom?</a:t>
            </a:r>
          </a:p>
          <a:p>
            <a:pPr lvl="1"/>
            <a:r>
              <a:rPr lang="nl-NL" dirty="0"/>
              <a:t>pas</a:t>
            </a:r>
          </a:p>
          <a:p>
            <a:pPr lvl="2"/>
            <a:r>
              <a:rPr lang="nl-NL" dirty="0"/>
              <a:t>weliswaar 10 punten</a:t>
            </a:r>
          </a:p>
          <a:p>
            <a:pPr lvl="2"/>
            <a:r>
              <a:rPr lang="nl-NL" dirty="0"/>
              <a:t>5 </a:t>
            </a:r>
            <a:r>
              <a:rPr lang="nl-NL" dirty="0" err="1"/>
              <a:t>krt</a:t>
            </a:r>
            <a:r>
              <a:rPr lang="nl-NL" dirty="0"/>
              <a:t> </a:t>
            </a:r>
            <a:r>
              <a:rPr lang="nl-NL" dirty="0">
                <a:sym typeface="Symbol" panose="05050102010706020507" pitchFamily="18" charset="2"/>
              </a:rPr>
              <a:t></a:t>
            </a:r>
            <a:r>
              <a:rPr lang="nl-NL" dirty="0"/>
              <a:t>: te zwak voor een goed volgbod</a:t>
            </a:r>
          </a:p>
          <a:p>
            <a:pPr lvl="2"/>
            <a:r>
              <a:rPr lang="nl-NL" dirty="0">
                <a:sym typeface="Symbol" panose="05050102010706020507" pitchFamily="18" charset="2"/>
              </a:rPr>
              <a:t>-volgbod: geen aantrekkelijke uitkomst voor partner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BFE68F-24E7-E01B-1E77-BE324A526D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796099"/>
            <a:ext cx="7483233" cy="23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(4a)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5" y="2283750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135" y="1621724"/>
            <a:ext cx="734185" cy="5305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BFE68F-24E7-E01B-1E77-BE324A526D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3" y="796099"/>
            <a:ext cx="7483233" cy="23716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8708A43-4B50-D856-DBEE-B112C2511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750" y="2255484"/>
            <a:ext cx="734185" cy="53054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BEE915-446E-7C9E-4C65-6DD68E71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679" y="2255484"/>
            <a:ext cx="734185" cy="5305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DADFA51-F220-4FF6-D93B-4211A4F58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54" y="2283750"/>
            <a:ext cx="723467" cy="5359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EBD22C-5862-90E6-F4C8-91274F7A3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411" y="2267940"/>
            <a:ext cx="723467" cy="535902"/>
          </a:xfrm>
          <a:prstGeom prst="rect">
            <a:avLst/>
          </a:prstGeom>
        </p:spPr>
      </p:pic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EAF87A50-B491-BA25-D6BE-6BB4BFBFC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324680"/>
              </p:ext>
            </p:extLst>
          </p:nvPr>
        </p:nvGraphicFramePr>
        <p:xfrm>
          <a:off x="123568" y="3594330"/>
          <a:ext cx="6926456" cy="2531808"/>
        </p:xfrm>
        <a:graphic>
          <a:graphicData uri="http://schemas.openxmlformats.org/drawingml/2006/table">
            <a:tbl>
              <a:tblPr firstRow="1" bandRow="1"/>
              <a:tblGrid>
                <a:gridCol w="2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504">
                  <a:extLst>
                    <a:ext uri="{9D8B030D-6E8A-4147-A177-3AD203B41FA5}">
                      <a16:colId xmlns:a16="http://schemas.microsoft.com/office/drawing/2014/main" val="56866941"/>
                    </a:ext>
                  </a:extLst>
                </a:gridCol>
              </a:tblGrid>
              <a:tr h="3418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bg1"/>
                          </a:solidFill>
                        </a:rPr>
                        <a:t>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  <a:sym typeface="Symbol"/>
                        </a:rPr>
                        <a:t>Wat belooft 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Arial"/>
                          <a:sym typeface="Symbol"/>
                        </a:rPr>
                        <a:t>Oost/West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Punten verdeling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5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3009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Fit voor ons?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70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03711"/>
                  </a:ext>
                </a:extLst>
              </a:tr>
              <a:tr h="49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Wat bied je?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050" dirty="0">
                        <a:solidFill>
                          <a:schemeClr val="tx1"/>
                        </a:solidFill>
                        <a:latin typeface="+mj-lt"/>
                        <a:sym typeface="Symbo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492"/>
                  </a:ext>
                </a:extLst>
              </a:tr>
            </a:tbl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id="{2B1111BF-88C0-57C5-F008-0F8AC1B18F6A}"/>
              </a:ext>
            </a:extLst>
          </p:cNvPr>
          <p:cNvSpPr txBox="1"/>
          <p:nvPr/>
        </p:nvSpPr>
        <p:spPr>
          <a:xfrm>
            <a:off x="2972730" y="3957623"/>
            <a:ext cx="3802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Oost: 5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12-14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West: 3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; 6-9 </a:t>
            </a:r>
            <a:r>
              <a:rPr lang="nl-NL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pnt</a:t>
            </a:r>
            <a:endParaRPr lang="nl-NL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436A2A8-D3AF-1C50-679C-BF58B2AFFDBE}"/>
              </a:ext>
            </a:extLst>
          </p:cNvPr>
          <p:cNvSpPr txBox="1"/>
          <p:nvPr/>
        </p:nvSpPr>
        <p:spPr>
          <a:xfrm>
            <a:off x="2916561" y="4492933"/>
            <a:ext cx="3959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O-W: 18-23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Wij:   17-22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5B38A58-D794-B2E2-224B-C0C06EBB114C}"/>
              </a:ext>
            </a:extLst>
          </p:cNvPr>
          <p:cNvSpPr txBox="1"/>
          <p:nvPr/>
        </p:nvSpPr>
        <p:spPr>
          <a:xfrm>
            <a:off x="2907017" y="5151546"/>
            <a:ext cx="4203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grote kans op  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0C76AF7-241F-5A02-DE1C-03D1AF3D61B6}"/>
              </a:ext>
            </a:extLst>
          </p:cNvPr>
          <p:cNvSpPr txBox="1"/>
          <p:nvPr/>
        </p:nvSpPr>
        <p:spPr>
          <a:xfrm>
            <a:off x="2916561" y="5692740"/>
            <a:ext cx="413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pas, 2 of doublet?</a:t>
            </a:r>
            <a:endParaRPr lang="nl-NL" sz="20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anose="05050102010706020507" pitchFamily="18" charset="2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495CAE8-BB4B-79DE-6084-6E7EED99C49B}"/>
              </a:ext>
            </a:extLst>
          </p:cNvPr>
          <p:cNvSpPr/>
          <p:nvPr/>
        </p:nvSpPr>
        <p:spPr bwMode="auto">
          <a:xfrm>
            <a:off x="7286441" y="3957623"/>
            <a:ext cx="3960679" cy="2175534"/>
          </a:xfrm>
          <a:prstGeom prst="roundRect">
            <a:avLst/>
          </a:prstGeom>
          <a:solidFill>
            <a:srgbClr val="E8E8E8"/>
          </a:solidFill>
          <a:ln w="28575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2D2D2D"/>
              </a:buClr>
            </a:pPr>
            <a:r>
              <a:rPr lang="nl-NL" sz="2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Uitgesteld volgbod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je belooft een 5 </a:t>
            </a:r>
            <a:r>
              <a:rPr lang="nl-NL" sz="20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krt</a:t>
            </a: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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eerst gepast: dus te </a:t>
            </a:r>
            <a:b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</a:b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zwak voor direct volgbod</a:t>
            </a:r>
          </a:p>
          <a:p>
            <a:pPr marL="342900" indent="-342900">
              <a:buClr>
                <a:srgbClr val="2D2D2D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strijd om de deelscore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762E55D3-985B-284D-87FF-00971BBBC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7335" y="3957623"/>
            <a:ext cx="4316342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CADC3-36ED-2322-D734-5C69A00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0"/>
            <a:ext cx="12144375" cy="512747"/>
          </a:xfrm>
        </p:spPr>
        <p:txBody>
          <a:bodyPr/>
          <a:lstStyle/>
          <a:p>
            <a:r>
              <a:rPr lang="nl-NL" dirty="0"/>
              <a:t>In de bieding komen? (5)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0C255-B539-FD87-24B7-AE2CE866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38" y="1627802"/>
            <a:ext cx="723467" cy="5359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F3024D1-3710-5FDE-39C6-29EEC315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5" y="1680267"/>
            <a:ext cx="618021" cy="430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729C8-458A-AF0D-7FA5-03DB6093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02" y="1644435"/>
            <a:ext cx="734185" cy="530542"/>
          </a:xfrm>
          <a:prstGeom prst="rect">
            <a:avLst/>
          </a:prstGeom>
        </p:spPr>
      </p:pic>
      <p:sp>
        <p:nvSpPr>
          <p:cNvPr id="23" name="Tijdelijke aanduiding voor inhoud 1">
            <a:extLst>
              <a:ext uri="{FF2B5EF4-FFF2-40B4-BE49-F238E27FC236}">
                <a16:creationId xmlns:a16="http://schemas.microsoft.com/office/drawing/2014/main" id="{0F9A3454-BAC8-963F-422C-0DD811F1EF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49" y="3428863"/>
            <a:ext cx="6539010" cy="2011437"/>
          </a:xfrm>
        </p:spPr>
        <p:txBody>
          <a:bodyPr/>
          <a:lstStyle/>
          <a:p>
            <a:r>
              <a:rPr lang="nl-NL" dirty="0"/>
              <a:t>Wat bied je en waarom?</a:t>
            </a:r>
          </a:p>
          <a:p>
            <a:pPr lvl="1"/>
            <a:r>
              <a:rPr lang="nl-NL" dirty="0"/>
              <a:t>pas</a:t>
            </a:r>
          </a:p>
          <a:p>
            <a:pPr lvl="2"/>
            <a:r>
              <a:rPr lang="nl-NL" dirty="0"/>
              <a:t>&lt; 10 punten</a:t>
            </a:r>
          </a:p>
          <a:p>
            <a:pPr lvl="2"/>
            <a:r>
              <a:rPr lang="nl-NL" dirty="0"/>
              <a:t>slechte 5 </a:t>
            </a:r>
            <a:r>
              <a:rPr lang="nl-NL" dirty="0" err="1"/>
              <a:t>krt</a:t>
            </a:r>
            <a:r>
              <a:rPr lang="nl-NL" dirty="0"/>
              <a:t> </a:t>
            </a:r>
            <a:r>
              <a:rPr lang="nl-NL" dirty="0">
                <a:sym typeface="Symbol" panose="05050102010706020507" pitchFamily="18" charset="2"/>
              </a:rPr>
              <a:t>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BCDAF2-747D-A721-6863-03D854C5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12" y="756368"/>
            <a:ext cx="7386379" cy="22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73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6BA96CA704D4C8F926F2626797B41" ma:contentTypeVersion="9" ma:contentTypeDescription="Een nieuw document maken." ma:contentTypeScope="" ma:versionID="72f9293c9523baf3dcd9fe77469a4a8b">
  <xsd:schema xmlns:xsd="http://www.w3.org/2001/XMLSchema" xmlns:xs="http://www.w3.org/2001/XMLSchema" xmlns:p="http://schemas.microsoft.com/office/2006/metadata/properties" xmlns:ns2="403062b8-3c3a-4fa6-9c68-e0c776a51553" xmlns:ns3="bc2a23f5-1121-4e33-afe0-1ed9a1aac52d" targetNamespace="http://schemas.microsoft.com/office/2006/metadata/properties" ma:root="true" ma:fieldsID="4b1d7d17f72ae528d86005c942644f06" ns2:_="" ns3:_="">
    <xsd:import namespace="403062b8-3c3a-4fa6-9c68-e0c776a51553"/>
    <xsd:import namespace="bc2a23f5-1121-4e33-afe0-1ed9a1aac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62b8-3c3a-4fa6-9c68-e0c776a51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a23f5-1121-4e33-afe0-1ed9a1aac52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9ACDA-16CA-424F-AC0E-8458EAE7C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062b8-3c3a-4fa6-9c68-e0c776a51553"/>
    <ds:schemaRef ds:uri="bc2a23f5-1121-4e33-afe0-1ed9a1aac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C73E6-EA76-4953-8A68-F9DFE32BB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41280</TotalTime>
  <Words>2515</Words>
  <Application>Microsoft Office PowerPoint</Application>
  <PresentationFormat>Breedbeeld</PresentationFormat>
  <Paragraphs>706</Paragraphs>
  <Slides>61</Slides>
  <Notes>9</Notes>
  <HiddenSlides>3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74" baseType="lpstr">
      <vt:lpstr>Arial</vt:lpstr>
      <vt:lpstr>Calibri</vt:lpstr>
      <vt:lpstr>DejaVu Sans</vt:lpstr>
      <vt:lpstr>Segoe Print</vt:lpstr>
      <vt:lpstr>Verdana</vt:lpstr>
      <vt:lpstr>Wingdings</vt:lpstr>
      <vt:lpstr>1_Bridge  NBB 5-krt hoog sjb 2</vt:lpstr>
      <vt:lpstr>2_Bridge  NBB 5-krt hoog sjb 2</vt:lpstr>
      <vt:lpstr>3_Bridge  NBB 5-krt hoog sjb 2</vt:lpstr>
      <vt:lpstr>5_Bridge  NBB 5-krt hoog sjb 2</vt:lpstr>
      <vt:lpstr>4_Bridge  NBB 5-krt hoog sjb 2</vt:lpstr>
      <vt:lpstr>6_Bridge  NBB 5-krt hoog sjb 2</vt:lpstr>
      <vt:lpstr>Microsoft Illustratiegalerie</vt:lpstr>
      <vt:lpstr>PowerPoint-presentatie</vt:lpstr>
      <vt:lpstr>In de bieding komen? (1)</vt:lpstr>
      <vt:lpstr>In de bieding komen? (2)</vt:lpstr>
      <vt:lpstr>In de bieding komen? (2a)</vt:lpstr>
      <vt:lpstr>In de bieding komen? (3)</vt:lpstr>
      <vt:lpstr>In de bieding komen? (3a)</vt:lpstr>
      <vt:lpstr>In de bieding komen? (4)</vt:lpstr>
      <vt:lpstr>In de bieding komen? (4a)</vt:lpstr>
      <vt:lpstr>In de bieding komen? (5)</vt:lpstr>
      <vt:lpstr>In de bieding komen? (5)</vt:lpstr>
      <vt:lpstr>Het hele spel 5a) </vt:lpstr>
      <vt:lpstr>De kwetsbaarheid? </vt:lpstr>
      <vt:lpstr>In de sandwich</vt:lpstr>
      <vt:lpstr>Redbod?</vt:lpstr>
      <vt:lpstr>Definitie ‘de Wet’</vt:lpstr>
      <vt:lpstr>Het deelscoregevecht</vt:lpstr>
      <vt:lpstr>Verder na liften?</vt:lpstr>
      <vt:lpstr>Oefeningen</vt:lpstr>
      <vt:lpstr>Opgave 6A-1</vt:lpstr>
      <vt:lpstr>Opgave 6A-2</vt:lpstr>
      <vt:lpstr>Opgave 6A-3</vt:lpstr>
      <vt:lpstr>Opgave 6A-4</vt:lpstr>
      <vt:lpstr>Extra Biedoefening (1a)</vt:lpstr>
      <vt:lpstr>Extra Biedoefening (1b)</vt:lpstr>
      <vt:lpstr>Extra Biedoefening (1c)</vt:lpstr>
      <vt:lpstr>Extra Biedoefening (1d)</vt:lpstr>
      <vt:lpstr>Extra Biedoefening (1e)</vt:lpstr>
      <vt:lpstr>Extra Biedoefening (1f)</vt:lpstr>
      <vt:lpstr>Extra Biedoefening (1g)</vt:lpstr>
      <vt:lpstr>Extra Biedoefening (1)</vt:lpstr>
      <vt:lpstr>Extra Biedoefening (1)</vt:lpstr>
      <vt:lpstr>Extra Biedoefening (2a)</vt:lpstr>
      <vt:lpstr>Extra Biedoefening (2b)</vt:lpstr>
      <vt:lpstr>Extra Biedoefening (2c)</vt:lpstr>
      <vt:lpstr>Extra Biedoefening (2d)</vt:lpstr>
      <vt:lpstr>Extra Biedoefening (2e)</vt:lpstr>
      <vt:lpstr>Extra Biedoefening (2)</vt:lpstr>
      <vt:lpstr>Extra Biedoefening (2)</vt:lpstr>
      <vt:lpstr>Extra Biedoefening (3a)</vt:lpstr>
      <vt:lpstr>Extra Biedoefening (3b)</vt:lpstr>
      <vt:lpstr>Extra Biedoefening (3c)</vt:lpstr>
      <vt:lpstr>Extra Biedoefening (3d)</vt:lpstr>
      <vt:lpstr>Extra Biedoefening (3d)</vt:lpstr>
      <vt:lpstr>Extra Biedoefening (3)</vt:lpstr>
      <vt:lpstr>Extra Biedoefening (3)</vt:lpstr>
      <vt:lpstr>Extra Biedoefening (4a)</vt:lpstr>
      <vt:lpstr>Extra Biedoefening (4b)</vt:lpstr>
      <vt:lpstr>Extra Biedoefening (4c)</vt:lpstr>
      <vt:lpstr>Extra Biedoefening (4d)</vt:lpstr>
      <vt:lpstr>Extra Biedoefening (4e)</vt:lpstr>
      <vt:lpstr>Extra Biedoefening (4f)</vt:lpstr>
      <vt:lpstr>Extra Biedoefening (4)</vt:lpstr>
      <vt:lpstr>Spel 1</vt:lpstr>
      <vt:lpstr>Spel 1</vt:lpstr>
      <vt:lpstr>Spel 2</vt:lpstr>
      <vt:lpstr>Spel 3</vt:lpstr>
      <vt:lpstr>Spel 4</vt:lpstr>
      <vt:lpstr>Spel 5</vt:lpstr>
      <vt:lpstr>Spel 6</vt:lpstr>
      <vt:lpstr>Spel 7</vt:lpstr>
      <vt:lpstr>Spel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Walbeek</dc:creator>
  <cp:lastModifiedBy>Jos Bergen</cp:lastModifiedBy>
  <cp:revision>656</cp:revision>
  <dcterms:created xsi:type="dcterms:W3CDTF">2020-08-29T14:05:08Z</dcterms:created>
  <dcterms:modified xsi:type="dcterms:W3CDTF">2023-03-23T10:15:21Z</dcterms:modified>
</cp:coreProperties>
</file>