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  <p:sldMasterId id="2147483802" r:id="rId5"/>
    <p:sldMasterId id="2147483821" r:id="rId6"/>
    <p:sldMasterId id="2147483840" r:id="rId7"/>
    <p:sldMasterId id="2147483860" r:id="rId8"/>
    <p:sldMasterId id="2147483895" r:id="rId9"/>
    <p:sldMasterId id="2147483904" r:id="rId10"/>
    <p:sldMasterId id="2147483929" r:id="rId11"/>
    <p:sldMasterId id="2147483954" r:id="rId12"/>
    <p:sldMasterId id="2147483980" r:id="rId13"/>
    <p:sldMasterId id="2147484008" r:id="rId14"/>
    <p:sldMasterId id="2147484026" r:id="rId15"/>
  </p:sldMasterIdLst>
  <p:notesMasterIdLst>
    <p:notesMasterId r:id="rId75"/>
  </p:notesMasterIdLst>
  <p:sldIdLst>
    <p:sldId id="337" r:id="rId16"/>
    <p:sldId id="259" r:id="rId17"/>
    <p:sldId id="294" r:id="rId18"/>
    <p:sldId id="586" r:id="rId19"/>
    <p:sldId id="588" r:id="rId20"/>
    <p:sldId id="590" r:id="rId21"/>
    <p:sldId id="593" r:id="rId22"/>
    <p:sldId id="595" r:id="rId23"/>
    <p:sldId id="594" r:id="rId24"/>
    <p:sldId id="597" r:id="rId25"/>
    <p:sldId id="604" r:id="rId26"/>
    <p:sldId id="608" r:id="rId27"/>
    <p:sldId id="609" r:id="rId28"/>
    <p:sldId id="610" r:id="rId29"/>
    <p:sldId id="1703" r:id="rId30"/>
    <p:sldId id="611" r:id="rId31"/>
    <p:sldId id="612" r:id="rId32"/>
    <p:sldId id="282" r:id="rId33"/>
    <p:sldId id="288" r:id="rId34"/>
    <p:sldId id="614" r:id="rId35"/>
    <p:sldId id="615" r:id="rId36"/>
    <p:sldId id="617" r:id="rId37"/>
    <p:sldId id="618" r:id="rId38"/>
    <p:sldId id="620" r:id="rId39"/>
    <p:sldId id="621" r:id="rId40"/>
    <p:sldId id="626" r:id="rId41"/>
    <p:sldId id="1682" r:id="rId42"/>
    <p:sldId id="639" r:id="rId43"/>
    <p:sldId id="1702" r:id="rId44"/>
    <p:sldId id="630" r:id="rId45"/>
    <p:sldId id="629" r:id="rId46"/>
    <p:sldId id="631" r:id="rId47"/>
    <p:sldId id="380" r:id="rId48"/>
    <p:sldId id="381" r:id="rId49"/>
    <p:sldId id="382" r:id="rId50"/>
    <p:sldId id="661" r:id="rId51"/>
    <p:sldId id="385" r:id="rId52"/>
    <p:sldId id="403" r:id="rId53"/>
    <p:sldId id="663" r:id="rId54"/>
    <p:sldId id="409" r:id="rId55"/>
    <p:sldId id="406" r:id="rId56"/>
    <p:sldId id="408" r:id="rId57"/>
    <p:sldId id="664" r:id="rId58"/>
    <p:sldId id="666" r:id="rId59"/>
    <p:sldId id="411" r:id="rId60"/>
    <p:sldId id="1689" r:id="rId61"/>
    <p:sldId id="667" r:id="rId62"/>
    <p:sldId id="668" r:id="rId63"/>
    <p:sldId id="670" r:id="rId64"/>
    <p:sldId id="671" r:id="rId65"/>
    <p:sldId id="672" r:id="rId66"/>
    <p:sldId id="673" r:id="rId67"/>
    <p:sldId id="675" r:id="rId68"/>
    <p:sldId id="676" r:id="rId69"/>
    <p:sldId id="677" r:id="rId70"/>
    <p:sldId id="678" r:id="rId71"/>
    <p:sldId id="680" r:id="rId72"/>
    <p:sldId id="681" r:id="rId73"/>
    <p:sldId id="1486" r:id="rId74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orient="horz" pos="2704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1519" userDrawn="1">
          <p15:clr>
            <a:srgbClr val="A4A3A4"/>
          </p15:clr>
        </p15:guide>
        <p15:guide id="6" pos="68">
          <p15:clr>
            <a:srgbClr val="A4A3A4"/>
          </p15:clr>
        </p15:guide>
        <p15:guide id="7" pos="2835" userDrawn="1">
          <p15:clr>
            <a:srgbClr val="A4A3A4"/>
          </p15:clr>
        </p15:guide>
        <p15:guide id="8" pos="11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FD745D"/>
    <a:srgbClr val="007E39"/>
    <a:srgbClr val="FEF8EC"/>
    <a:srgbClr val="B5DE97"/>
    <a:srgbClr val="A9D18E"/>
    <a:srgbClr val="B5F197"/>
    <a:srgbClr val="FEEFDA"/>
    <a:srgbClr val="FEE3CC"/>
    <a:srgbClr val="C61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6261" autoAdjust="0"/>
  </p:normalViewPr>
  <p:slideViewPr>
    <p:cSldViewPr showGuides="1">
      <p:cViewPr varScale="1">
        <p:scale>
          <a:sx n="109" d="100"/>
          <a:sy n="109" d="100"/>
        </p:scale>
        <p:origin x="1308" y="90"/>
      </p:cViewPr>
      <p:guideLst>
        <p:guide orient="horz" pos="28"/>
        <p:guide orient="horz" pos="2704"/>
        <p:guide orient="horz" pos="618"/>
        <p:guide pos="1519"/>
        <p:guide pos="68"/>
        <p:guide pos="2835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6450"/>
    </p:cViewPr>
  </p:sorterViewPr>
  <p:notesViewPr>
    <p:cSldViewPr showGuides="1">
      <p:cViewPr>
        <p:scale>
          <a:sx n="100" d="100"/>
          <a:sy n="100" d="100"/>
        </p:scale>
        <p:origin x="-1806" y="15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6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31D9B7-D136-4519-B81F-9B04C76C3D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4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D2EA8-A282-4B48-9D2F-04F4C72EBB4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4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081909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648072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43981" y="1347647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630763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146249643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3986934" y="2953347"/>
            <a:ext cx="117013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nl-NL" sz="1800" b="1" dirty="0">
                <a:solidFill>
                  <a:schemeClr val="tx1"/>
                </a:solidFill>
              </a:rPr>
              <a:t>W  O</a:t>
            </a:r>
          </a:p>
          <a:p>
            <a:pPr algn="ctr"/>
            <a:r>
              <a:rPr lang="nl-NL" sz="1800" b="1" dirty="0">
                <a:solidFill>
                  <a:schemeClr val="tx1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072082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3986934" y="2953347"/>
            <a:ext cx="117013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nl-NL" sz="1800" b="1" dirty="0">
                <a:solidFill>
                  <a:srgbClr val="C00000"/>
                </a:solidFill>
              </a:rPr>
              <a:t>W  O</a:t>
            </a:r>
          </a:p>
          <a:p>
            <a:pPr algn="ctr"/>
            <a:r>
              <a:rPr lang="nl-NL" sz="1800" b="1" dirty="0">
                <a:solidFill>
                  <a:schemeClr val="tx1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80094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3986934" y="2953347"/>
            <a:ext cx="117013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C00000"/>
                </a:solidFill>
              </a:rPr>
              <a:t>N</a:t>
            </a:r>
          </a:p>
          <a:p>
            <a:pPr algn="ctr"/>
            <a:r>
              <a:rPr lang="nl-NL" sz="1800" b="1" dirty="0">
                <a:solidFill>
                  <a:schemeClr val="tx1"/>
                </a:solidFill>
              </a:rPr>
              <a:t>W  O</a:t>
            </a:r>
          </a:p>
          <a:p>
            <a:pPr algn="ctr"/>
            <a:r>
              <a:rPr lang="nl-NL" sz="1800" b="1" dirty="0">
                <a:solidFill>
                  <a:srgbClr val="C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95860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3986934" y="2953347"/>
            <a:ext cx="117013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C00000"/>
                </a:solidFill>
              </a:rPr>
              <a:t>N</a:t>
            </a:r>
          </a:p>
          <a:p>
            <a:pPr algn="ctr"/>
            <a:r>
              <a:rPr lang="nl-NL" sz="1800" b="1" dirty="0">
                <a:solidFill>
                  <a:srgbClr val="C00000"/>
                </a:solidFill>
              </a:rPr>
              <a:t>W  O</a:t>
            </a:r>
          </a:p>
          <a:p>
            <a:pPr algn="ctr"/>
            <a:r>
              <a:rPr lang="nl-NL" sz="1800" b="1" dirty="0">
                <a:solidFill>
                  <a:srgbClr val="C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82445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 userDrawn="1"/>
        </p:nvGraphicFramePr>
        <p:xfrm>
          <a:off x="6948264" y="2087880"/>
          <a:ext cx="1872208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ontwikkelen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 userDrawn="1"/>
        </p:nvGraphicFramePr>
        <p:xfrm>
          <a:off x="323528" y="2087880"/>
          <a:ext cx="1800200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 userDrawn="1"/>
        </p:nvSpPr>
        <p:spPr>
          <a:xfrm>
            <a:off x="2915816" y="2497273"/>
            <a:ext cx="3312368" cy="1863454"/>
          </a:xfrm>
          <a:prstGeom prst="roundRect">
            <a:avLst/>
          </a:prstGeom>
          <a:solidFill>
            <a:srgbClr val="A9D18E"/>
          </a:solidFill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 userDrawn="1"/>
        </p:nvGraphicFramePr>
        <p:xfrm>
          <a:off x="6948264" y="2087880"/>
          <a:ext cx="1872208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wegwerken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 userDrawn="1"/>
        </p:nvGraphicFramePr>
        <p:xfrm>
          <a:off x="323528" y="2087880"/>
          <a:ext cx="1800200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verliezers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47865" y="2508101"/>
            <a:ext cx="2664296" cy="1772482"/>
            <a:chOff x="5549467" y="2672316"/>
            <a:chExt cx="1584293" cy="1772482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467" y="2672316"/>
              <a:ext cx="1584293" cy="177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kstvak 4"/>
            <p:cNvSpPr txBox="1"/>
            <p:nvPr userDrawn="1"/>
          </p:nvSpPr>
          <p:spPr>
            <a:xfrm>
              <a:off x="5919517" y="2742949"/>
              <a:ext cx="727918" cy="1631216"/>
            </a:xfrm>
            <a:prstGeom prst="rect">
              <a:avLst/>
            </a:prstGeom>
            <a:solidFill>
              <a:srgbClr val="A9D18E"/>
            </a:solidFill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+mn-lt"/>
                </a:rPr>
                <a:t>N</a:t>
              </a:r>
            </a:p>
            <a:p>
              <a:endParaRPr lang="nl-NL" sz="2000" dirty="0">
                <a:latin typeface="+mn-lt"/>
              </a:endParaRPr>
            </a:p>
            <a:p>
              <a:endParaRPr lang="nl-NL" sz="2000" dirty="0">
                <a:latin typeface="+mn-lt"/>
              </a:endParaRPr>
            </a:p>
            <a:p>
              <a:endParaRPr lang="nl-NL" sz="2000" dirty="0">
                <a:latin typeface="+mn-lt"/>
                <a:cs typeface="Arial" panose="020B0604020202020204" pitchFamily="34" charset="0"/>
              </a:endParaRPr>
            </a:p>
            <a:p>
              <a:r>
                <a:rPr lang="nl-NL" sz="2000" dirty="0">
                  <a:latin typeface="+mn-lt"/>
                  <a:cs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7" name="Tabel 6"/>
          <p:cNvGraphicFramePr>
            <a:graphicFrameLocks noGrp="1"/>
          </p:cNvGraphicFramePr>
          <p:nvPr userDrawn="1"/>
        </p:nvGraphicFramePr>
        <p:xfrm>
          <a:off x="323528" y="2087880"/>
          <a:ext cx="1800200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 userDrawn="1"/>
        </p:nvGraphicFramePr>
        <p:xfrm>
          <a:off x="6948264" y="2087880"/>
          <a:ext cx="1872208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ontwikkelen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347865" y="2508101"/>
            <a:ext cx="2664296" cy="1772482"/>
            <a:chOff x="5549467" y="2672316"/>
            <a:chExt cx="1584293" cy="1772482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467" y="2672316"/>
              <a:ext cx="1584293" cy="177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kstvak 4"/>
            <p:cNvSpPr txBox="1"/>
            <p:nvPr userDrawn="1"/>
          </p:nvSpPr>
          <p:spPr>
            <a:xfrm>
              <a:off x="5919517" y="2742949"/>
              <a:ext cx="727918" cy="1631216"/>
            </a:xfrm>
            <a:prstGeom prst="rect">
              <a:avLst/>
            </a:prstGeom>
            <a:solidFill>
              <a:srgbClr val="A9D18E"/>
            </a:solidFill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+mn-lt"/>
                </a:rPr>
                <a:t>N</a:t>
              </a:r>
            </a:p>
            <a:p>
              <a:endParaRPr lang="nl-NL" sz="2000" dirty="0">
                <a:latin typeface="+mn-lt"/>
              </a:endParaRPr>
            </a:p>
            <a:p>
              <a:endParaRPr lang="nl-NL" sz="2000" dirty="0">
                <a:latin typeface="+mn-lt"/>
              </a:endParaRPr>
            </a:p>
            <a:p>
              <a:endParaRPr lang="nl-NL" sz="2000" dirty="0">
                <a:latin typeface="+mn-lt"/>
                <a:cs typeface="Arial" panose="020B0604020202020204" pitchFamily="34" charset="0"/>
              </a:endParaRPr>
            </a:p>
            <a:p>
              <a:r>
                <a:rPr lang="nl-NL" sz="2000" dirty="0">
                  <a:latin typeface="+mn-lt"/>
                  <a:cs typeface="Arial" panose="020B0604020202020204" pitchFamily="34" charset="0"/>
                </a:rPr>
                <a:t>Z</a:t>
              </a:r>
            </a:p>
          </p:txBody>
        </p:sp>
      </p:grpSp>
      <p:graphicFrame>
        <p:nvGraphicFramePr>
          <p:cNvPr id="7" name="Tabel 6"/>
          <p:cNvGraphicFramePr>
            <a:graphicFrameLocks noGrp="1"/>
          </p:cNvGraphicFramePr>
          <p:nvPr userDrawn="1"/>
        </p:nvGraphicFramePr>
        <p:xfrm>
          <a:off x="323528" y="2087880"/>
          <a:ext cx="1800200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verliezers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 userDrawn="1"/>
        </p:nvGraphicFramePr>
        <p:xfrm>
          <a:off x="6948264" y="2087880"/>
          <a:ext cx="1872208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>
                          <a:solidFill>
                            <a:schemeClr val="tx1"/>
                          </a:solidFill>
                        </a:rPr>
                        <a:t>wegwerken</a:t>
                      </a:r>
                      <a:endParaRPr lang="nl-NL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 userDrawn="1"/>
        </p:nvGraphicFramePr>
        <p:xfrm>
          <a:off x="323528" y="2087880"/>
          <a:ext cx="1800200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 15"/>
          <p:cNvGraphicFramePr>
            <a:graphicFrameLocks noGrp="1"/>
          </p:cNvGraphicFramePr>
          <p:nvPr userDrawn="1"/>
        </p:nvGraphicFramePr>
        <p:xfrm>
          <a:off x="6948264" y="2087880"/>
          <a:ext cx="1872208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ontwikkelen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74032" y="2132856"/>
            <a:ext cx="3995936" cy="2664296"/>
          </a:xfrm>
        </p:spPr>
        <p:txBody>
          <a:bodyPr/>
          <a:lstStyle>
            <a:lvl1pPr marL="273050" indent="-273050">
              <a:defRPr sz="2400"/>
            </a:lvl1pPr>
            <a:lvl2pPr marL="628650" indent="-355600">
              <a:defRPr sz="2200"/>
            </a:lvl2pPr>
            <a:lvl3pPr marL="903288" indent="-27463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7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 9"/>
          <p:cNvGraphicFramePr>
            <a:graphicFrameLocks noGrp="1"/>
          </p:cNvGraphicFramePr>
          <p:nvPr userDrawn="1"/>
        </p:nvGraphicFramePr>
        <p:xfrm>
          <a:off x="467544" y="2087880"/>
          <a:ext cx="1728192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verliezers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 15"/>
          <p:cNvGraphicFramePr>
            <a:graphicFrameLocks noGrp="1"/>
          </p:cNvGraphicFramePr>
          <p:nvPr userDrawn="1"/>
        </p:nvGraphicFramePr>
        <p:xfrm>
          <a:off x="7164288" y="2087880"/>
          <a:ext cx="1728192" cy="2682240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000" b="0" dirty="0">
                          <a:solidFill>
                            <a:schemeClr val="tx1"/>
                          </a:solidFill>
                        </a:rPr>
                        <a:t>wegwerken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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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  <a:sym typeface="Symbol"/>
                        </a:rPr>
                        <a:t></a:t>
                      </a:r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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74032" y="2132856"/>
            <a:ext cx="3995936" cy="2664296"/>
          </a:xfrm>
        </p:spPr>
        <p:txBody>
          <a:bodyPr/>
          <a:lstStyle>
            <a:lvl1pPr marL="273050" indent="-273050">
              <a:defRPr sz="2400"/>
            </a:lvl1pPr>
            <a:lvl2pPr marL="628650" indent="-355600">
              <a:defRPr sz="2200"/>
            </a:lvl2pPr>
            <a:lvl3pPr marL="903288" indent="-27463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070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317272302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64804" y="2096852"/>
            <a:ext cx="5814392" cy="2664296"/>
          </a:xfrm>
        </p:spPr>
        <p:txBody>
          <a:bodyPr/>
          <a:lstStyle>
            <a:lvl1pPr marL="273050" indent="-273050">
              <a:defRPr sz="2400"/>
            </a:lvl1pPr>
            <a:lvl2pPr marL="628650" indent="-355600">
              <a:defRPr sz="2200"/>
            </a:lvl2pPr>
            <a:lvl3pPr marL="903288" indent="-27463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575008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4211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39"/>
            <a:ext cx="9144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8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3933056"/>
            <a:ext cx="7410450" cy="1439862"/>
          </a:xfrm>
        </p:spPr>
        <p:txBody>
          <a:bodyPr/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buNone/>
              <a:defRPr sz="2400"/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en-US" noProof="0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16853" y="6339469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9D9EA0"/>
                </a:solidFill>
              </a:rPr>
              <a:t>© </a:t>
            </a:r>
            <a:r>
              <a:rPr lang="en-US" i="1" dirty="0" err="1">
                <a:solidFill>
                  <a:srgbClr val="9D9EA0"/>
                </a:solidFill>
              </a:rPr>
              <a:t>Nederlandse</a:t>
            </a:r>
            <a:r>
              <a:rPr lang="en-US" i="1" dirty="0">
                <a:solidFill>
                  <a:srgbClr val="9D9EA0"/>
                </a:solidFill>
              </a:rPr>
              <a:t> Bridge Bond</a:t>
            </a:r>
            <a:endParaRPr lang="nl-NL" i="1" dirty="0">
              <a:solidFill>
                <a:srgbClr val="9D9E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7196"/>
            <a:ext cx="2232248" cy="1180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767020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4019968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8781578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754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RT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8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395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304804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79512" y="868350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351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39924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27" y="3042856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79512" y="868350"/>
          <a:ext cx="2167615" cy="12474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part-</a:t>
                      </a:r>
                      <a:b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ner</a:t>
                      </a:r>
                      <a:endParaRPr kumimoji="0" 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Jij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11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37" y="342900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65018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50937" y="706425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1601119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884235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66698281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627784" y="908050"/>
            <a:ext cx="3888431" cy="3016683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        O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 userDrawn="1"/>
        </p:nvGraphicFramePr>
        <p:xfrm>
          <a:off x="3118627" y="1324172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866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365197975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6387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280888175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2627"/>
            <a:ext cx="1760509" cy="19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6388358" y="1796796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</a:t>
            </a:r>
            <a:br>
              <a:rPr lang="nl-NL" dirty="0">
                <a:solidFill>
                  <a:prstClr val="black"/>
                </a:solidFill>
                <a:latin typeface="Calibri"/>
              </a:rPr>
            </a:b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</a:rPr>
              <a:t>   leider</a:t>
            </a:r>
          </a:p>
        </p:txBody>
      </p:sp>
    </p:spTree>
    <p:extLst>
      <p:ext uri="{BB962C8B-B14F-4D97-AF65-F5344CB8AC3E}">
        <p14:creationId xmlns:p14="http://schemas.microsoft.com/office/powerpoint/2010/main" val="279918277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27" y="2309479"/>
            <a:ext cx="1816596" cy="20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5463927" y="3284984"/>
            <a:ext cx="192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leider        dummy</a:t>
            </a:r>
          </a:p>
        </p:txBody>
      </p:sp>
    </p:spTree>
    <p:extLst>
      <p:ext uri="{BB962C8B-B14F-4D97-AF65-F5344CB8AC3E}">
        <p14:creationId xmlns:p14="http://schemas.microsoft.com/office/powerpoint/2010/main" val="133059202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4239740" y="2121073"/>
            <a:ext cx="1340371" cy="1311128"/>
          </a:xfrm>
          <a:prstGeom prst="rect">
            <a:avLst/>
          </a:prstGeom>
          <a:solidFill>
            <a:srgbClr val="B5DE9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N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W      Jij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8225505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425428083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4783915" y="887356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6252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8771" y="692696"/>
            <a:ext cx="4967685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79512" y="2564903"/>
            <a:ext cx="8848099" cy="237626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234185" y="651503"/>
          <a:ext cx="2884429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7674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3563888" y="1849219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6843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799508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51820" y="980728"/>
            <a:ext cx="3240360" cy="2664296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Jij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 userDrawn="1"/>
        </p:nvGraphicFramePr>
        <p:xfrm>
          <a:off x="3527884" y="1367795"/>
          <a:ext cx="2088232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3347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87675" y="718442"/>
            <a:ext cx="6039937" cy="5710041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12" y="2660799"/>
            <a:ext cx="1654062" cy="18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5629174" y="4087296"/>
            <a:ext cx="756938" cy="338554"/>
          </a:xfrm>
          <a:prstGeom prst="rect">
            <a:avLst/>
          </a:prstGeom>
          <a:solidFill>
            <a:srgbClr val="A9D18E"/>
          </a:solidFill>
        </p:spPr>
        <p:txBody>
          <a:bodyPr wrap="none" rtlCol="0">
            <a:spAutoFit/>
          </a:bodyPr>
          <a:lstStyle/>
          <a:p>
            <a:r>
              <a:rPr lang="nl-NL" sz="1600" dirty="0"/>
              <a:t>leider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5525973" y="2720683"/>
            <a:ext cx="963341" cy="338554"/>
          </a:xfrm>
          <a:prstGeom prst="rect">
            <a:avLst/>
          </a:prstGeom>
          <a:solidFill>
            <a:srgbClr val="A9D18E"/>
          </a:solidFill>
        </p:spPr>
        <p:txBody>
          <a:bodyPr wrap="none" rtlCol="0">
            <a:spAutoFit/>
          </a:bodyPr>
          <a:lstStyle/>
          <a:p>
            <a:r>
              <a:rPr lang="nl-NL" sz="1600" dirty="0"/>
              <a:t>dummy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54" y="4722959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79112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6899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09" y="908720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2906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635375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3671925" y="703585"/>
            <a:ext cx="5400600" cy="5317803"/>
            <a:chOff x="3635896" y="981075"/>
            <a:chExt cx="5400600" cy="5184229"/>
          </a:xfrm>
        </p:grpSpPr>
        <p:sp>
          <p:nvSpPr>
            <p:cNvPr id="26" name="Rechthoek 25"/>
            <p:cNvSpPr/>
            <p:nvPr/>
          </p:nvSpPr>
          <p:spPr bwMode="auto">
            <a:xfrm>
              <a:off x="3635896" y="981075"/>
              <a:ext cx="5400600" cy="5184229"/>
            </a:xfrm>
            <a:prstGeom prst="rect">
              <a:avLst/>
            </a:prstGeom>
            <a:solidFill>
              <a:srgbClr val="A9D18E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5640462" y="3034397"/>
              <a:ext cx="1391468" cy="1062162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Dummy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W              O          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Leider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03985"/>
            <a:ext cx="936104" cy="12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27347"/>
            <a:ext cx="936104" cy="12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5863"/>
            <a:ext cx="936104" cy="12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1617"/>
            <a:ext cx="936104" cy="125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301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9"/>
            <a:ext cx="9144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797" y="6134784"/>
            <a:ext cx="29787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 err="1">
                <a:solidFill>
                  <a:srgbClr val="9D9EA0"/>
                </a:solidFill>
              </a:rPr>
              <a:t>vormgeving</a:t>
            </a:r>
            <a:r>
              <a:rPr lang="en-US" sz="1650" i="1" dirty="0">
                <a:solidFill>
                  <a:srgbClr val="9D9EA0"/>
                </a:solidFill>
              </a:rPr>
              <a:t>: Ton </a:t>
            </a:r>
            <a:r>
              <a:rPr lang="en-US" sz="1650" i="1" dirty="0" err="1">
                <a:solidFill>
                  <a:srgbClr val="9D9EA0"/>
                </a:solidFill>
              </a:rPr>
              <a:t>Walbeek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1" y="0"/>
            <a:ext cx="9143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</p:spTree>
    <p:extLst>
      <p:ext uri="{BB962C8B-B14F-4D97-AF65-F5344CB8AC3E}">
        <p14:creationId xmlns:p14="http://schemas.microsoft.com/office/powerpoint/2010/main" val="123730752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8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199939" y="1506280"/>
          <a:ext cx="2815028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1835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8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03271" y="1190495"/>
          <a:ext cx="2815028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03756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9939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199939" y="868581"/>
          <a:ext cx="2815028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636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680855"/>
              </p:ext>
            </p:extLst>
          </p:nvPr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99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9939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199939" y="868581"/>
          <a:ext cx="2815028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6956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3501" y="379421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3135944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7207909"/>
              </p:ext>
            </p:extLst>
          </p:nvPr>
        </p:nvGraphicFramePr>
        <p:xfrm>
          <a:off x="145075" y="658269"/>
          <a:ext cx="2815028" cy="2921192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4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04695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" y="548680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3198264" y="548680"/>
            <a:ext cx="5888531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0726" y="2909844"/>
            <a:ext cx="1051070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238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25" y="826232"/>
            <a:ext cx="3578271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369277" y="826233"/>
            <a:ext cx="2637692" cy="4566431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296418-F628-445B-ACB7-04011433B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9043" y="2689844"/>
            <a:ext cx="538159" cy="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381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925" y="826232"/>
            <a:ext cx="3578271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180976" y="661272"/>
            <a:ext cx="3267075" cy="4566431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296418-F628-445B-ACB7-04011433B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5434" y="2524884"/>
            <a:ext cx="538159" cy="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234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025" y="661272"/>
            <a:ext cx="3578271" cy="456643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9536" y="661272"/>
            <a:ext cx="4218050" cy="5937649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95BAA5-876E-49FB-D0AA-9CB1201EB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467" y="3139440"/>
            <a:ext cx="807306" cy="12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829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" y="548680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2430539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39" y="4279408"/>
            <a:ext cx="3983887" cy="257859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79DDC7-B065-7011-6E0C-49F103C2D38C}"/>
              </a:ext>
            </a:extLst>
          </p:cNvPr>
          <p:cNvSpPr/>
          <p:nvPr userDrawn="1"/>
        </p:nvSpPr>
        <p:spPr bwMode="auto">
          <a:xfrm>
            <a:off x="147415" y="677632"/>
            <a:ext cx="8787213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73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404045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1" y="548680"/>
            <a:ext cx="522092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4" y="2601819"/>
            <a:ext cx="1298561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602" y="617046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1429320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267762"/>
              </p:ext>
            </p:extLst>
          </p:nvPr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7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64094" y="615296"/>
            <a:ext cx="8989147" cy="3452502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9386" y="1286848"/>
            <a:ext cx="129856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122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1"/>
            <a:ext cx="9144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36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90"/>
            <a:ext cx="29787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 err="1">
                <a:solidFill>
                  <a:srgbClr val="9D9EA0"/>
                </a:solidFill>
              </a:rPr>
              <a:t>vormgeving</a:t>
            </a:r>
            <a:r>
              <a:rPr lang="en-US" sz="1650" i="1" dirty="0">
                <a:solidFill>
                  <a:srgbClr val="9D9EA0"/>
                </a:solidFill>
              </a:rPr>
              <a:t>: Ton </a:t>
            </a:r>
            <a:r>
              <a:rPr lang="en-US" sz="1650" i="1" dirty="0" err="1">
                <a:solidFill>
                  <a:srgbClr val="9D9EA0"/>
                </a:solidFill>
              </a:rPr>
              <a:t>Walbeek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16854" y="6339471"/>
            <a:ext cx="315823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>
                <a:solidFill>
                  <a:srgbClr val="9D9EA0"/>
                </a:solidFill>
              </a:rPr>
              <a:t>© </a:t>
            </a:r>
            <a:r>
              <a:rPr lang="en-US" sz="1650" i="1" dirty="0" err="1">
                <a:solidFill>
                  <a:srgbClr val="9D9EA0"/>
                </a:solidFill>
              </a:rPr>
              <a:t>Nederlandse</a:t>
            </a:r>
            <a:r>
              <a:rPr lang="en-US" sz="1650" i="1" dirty="0">
                <a:solidFill>
                  <a:srgbClr val="9D9EA0"/>
                </a:solidFill>
              </a:rPr>
              <a:t> Bridge Bond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6732240" y="2367831"/>
            <a:ext cx="2304256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8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064313" y="1412776"/>
            <a:ext cx="7416824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66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466919" y="2376547"/>
            <a:ext cx="2611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3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618223" y="3316229"/>
            <a:ext cx="35894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5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70" y="56169"/>
            <a:ext cx="1858990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A112FA-D19B-4FEB-94FB-842362A58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910" y="210792"/>
            <a:ext cx="1466804" cy="29280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99012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4297363" cy="4525962"/>
          </a:xfrm>
        </p:spPr>
        <p:txBody>
          <a:bodyPr/>
          <a:lstStyle>
            <a:lvl1pPr>
              <a:defRPr sz="1800"/>
            </a:lvl1pPr>
            <a:lvl2pPr marL="544116" indent="-272654">
              <a:spcBef>
                <a:spcPts val="450"/>
              </a:spcBef>
              <a:tabLst>
                <a:tab pos="544116" algn="l"/>
              </a:tabLst>
              <a:defRPr sz="1650"/>
            </a:lvl2pPr>
            <a:lvl3pPr marL="803672" indent="-259556">
              <a:spcBef>
                <a:spcPts val="450"/>
              </a:spcBef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676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9"/>
            <a:ext cx="9144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797" y="6134784"/>
            <a:ext cx="29787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 err="1">
                <a:solidFill>
                  <a:srgbClr val="9D9EA0"/>
                </a:solidFill>
              </a:rPr>
              <a:t>vormgeving</a:t>
            </a:r>
            <a:r>
              <a:rPr lang="en-US" sz="1650" i="1" dirty="0">
                <a:solidFill>
                  <a:srgbClr val="9D9EA0"/>
                </a:solidFill>
              </a:rPr>
              <a:t>: Ton </a:t>
            </a:r>
            <a:r>
              <a:rPr lang="en-US" sz="1650" i="1" dirty="0" err="1">
                <a:solidFill>
                  <a:srgbClr val="9D9EA0"/>
                </a:solidFill>
              </a:rPr>
              <a:t>Walbeek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42729" y="6134784"/>
            <a:ext cx="209704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>
                <a:solidFill>
                  <a:srgbClr val="9D9EA0"/>
                </a:solidFill>
              </a:rPr>
              <a:t>Drijverbridge.com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1" y="0"/>
            <a:ext cx="9143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50"/>
          </a:p>
        </p:txBody>
      </p:sp>
    </p:spTree>
    <p:extLst>
      <p:ext uri="{BB962C8B-B14F-4D97-AF65-F5344CB8AC3E}">
        <p14:creationId xmlns:p14="http://schemas.microsoft.com/office/powerpoint/2010/main" val="205928467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8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199939" y="1506280"/>
          <a:ext cx="2815028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8048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338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03271" y="1190495"/>
          <a:ext cx="2815028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056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9939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199939" y="868581"/>
          <a:ext cx="2815028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30737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9939" y="3428864"/>
            <a:ext cx="3082895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69338" y="585664"/>
            <a:ext cx="9005325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199939" y="868581"/>
          <a:ext cx="2815028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20083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" y="548680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3835958" y="548680"/>
            <a:ext cx="5250836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189" y="2845381"/>
            <a:ext cx="1051070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143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" y="1071716"/>
            <a:ext cx="3578271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3563276" y="668759"/>
            <a:ext cx="5508770" cy="416449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0719" y="2138696"/>
            <a:ext cx="753885" cy="12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76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1601119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884235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412749619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2532"/>
            <a:ext cx="3578271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3563276" y="668759"/>
            <a:ext cx="5508770" cy="416449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2CC6757-6B10-9FCB-2DDB-55956B2FC887}"/>
              </a:ext>
            </a:extLst>
          </p:cNvPr>
          <p:cNvSpPr/>
          <p:nvPr userDrawn="1"/>
        </p:nvSpPr>
        <p:spPr>
          <a:xfrm>
            <a:off x="5589331" y="878944"/>
            <a:ext cx="1277022" cy="1897816"/>
          </a:xfrm>
          <a:prstGeom prst="roundRect">
            <a:avLst/>
          </a:prstGeom>
          <a:solidFill>
            <a:srgbClr val="B4B4B4"/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           O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7778885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" y="548680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8432343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29889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1" y="548680"/>
            <a:ext cx="522092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4" y="2601819"/>
            <a:ext cx="1298561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602" y="617046"/>
            <a:ext cx="3012392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0448529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64094" y="615296"/>
            <a:ext cx="8989147" cy="291801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9386" y="1019605"/>
            <a:ext cx="129856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812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64094" y="615296"/>
            <a:ext cx="8989147" cy="291801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9386" y="1019605"/>
            <a:ext cx="1298561" cy="2109399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53A0F3-6E22-4A30-B3C8-448E7954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480" y="3717524"/>
            <a:ext cx="3466681" cy="2743566"/>
          </a:xfrm>
        </p:spPr>
        <p:txBody>
          <a:bodyPr/>
          <a:lstStyle>
            <a:lvl1pPr>
              <a:buClr>
                <a:srgbClr val="33335C"/>
              </a:buClr>
              <a:defRPr sz="1800"/>
            </a:lvl1pPr>
            <a:lvl2pPr marL="544116" indent="-272654">
              <a:spcBef>
                <a:spcPts val="450"/>
              </a:spcBef>
              <a:buClr>
                <a:srgbClr val="33335C"/>
              </a:buClr>
              <a:tabLst>
                <a:tab pos="544116" algn="l"/>
              </a:tabLst>
              <a:defRPr sz="1650"/>
            </a:lvl2pPr>
            <a:lvl3pPr marL="803672" indent="-259556">
              <a:spcBef>
                <a:spcPts val="450"/>
              </a:spcBef>
              <a:buClr>
                <a:srgbClr val="33335C"/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4121103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1"/>
            <a:ext cx="9144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36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90"/>
            <a:ext cx="29787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 err="1">
                <a:solidFill>
                  <a:srgbClr val="9D9EA0"/>
                </a:solidFill>
              </a:rPr>
              <a:t>vormgeving</a:t>
            </a:r>
            <a:r>
              <a:rPr lang="en-US" sz="1650" i="1" dirty="0">
                <a:solidFill>
                  <a:srgbClr val="9D9EA0"/>
                </a:solidFill>
              </a:rPr>
              <a:t>: Ton </a:t>
            </a:r>
            <a:r>
              <a:rPr lang="en-US" sz="1650" i="1" dirty="0" err="1">
                <a:solidFill>
                  <a:srgbClr val="9D9EA0"/>
                </a:solidFill>
              </a:rPr>
              <a:t>Walbeek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16854" y="6339471"/>
            <a:ext cx="315823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50" i="1" dirty="0">
                <a:solidFill>
                  <a:srgbClr val="9D9EA0"/>
                </a:solidFill>
              </a:rPr>
              <a:t>© </a:t>
            </a:r>
            <a:r>
              <a:rPr lang="en-US" sz="1650" i="1" dirty="0" err="1">
                <a:solidFill>
                  <a:srgbClr val="9D9EA0"/>
                </a:solidFill>
              </a:rPr>
              <a:t>Nederlandse</a:t>
            </a:r>
            <a:r>
              <a:rPr lang="en-US" sz="1650" i="1" dirty="0">
                <a:solidFill>
                  <a:srgbClr val="9D9EA0"/>
                </a:solidFill>
              </a:rPr>
              <a:t> Bridge Bond</a:t>
            </a:r>
            <a:endParaRPr lang="nl-NL" sz="165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6732240" y="2367831"/>
            <a:ext cx="2304256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8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064313" y="1412776"/>
            <a:ext cx="7416824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66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466919" y="2376547"/>
            <a:ext cx="2611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2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618223" y="3316229"/>
            <a:ext cx="35894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5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70" y="56169"/>
            <a:ext cx="1858990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030B883-6B73-4818-B08B-305A33104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0" y="188641"/>
            <a:ext cx="1885776" cy="1911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791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572785"/>
            <a:ext cx="2815028" cy="743141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1800"/>
            </a:lvl1pPr>
            <a:lvl2pPr>
              <a:lnSpc>
                <a:spcPct val="110000"/>
              </a:lnSpc>
              <a:buClr>
                <a:srgbClr val="33335C"/>
              </a:buClr>
              <a:defRPr sz="1650"/>
            </a:lvl2pPr>
            <a:lvl3pPr>
              <a:lnSpc>
                <a:spcPct val="110000"/>
              </a:lnSpc>
              <a:buClr>
                <a:srgbClr val="33335C"/>
              </a:buClr>
              <a:defRPr sz="15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6" y="1"/>
            <a:ext cx="8810714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1144857"/>
              </p:ext>
            </p:extLst>
          </p:nvPr>
        </p:nvGraphicFramePr>
        <p:xfrm>
          <a:off x="3018577" y="668337"/>
          <a:ext cx="2815028" cy="905511"/>
        </p:xfrm>
        <a:graphic>
          <a:graphicData uri="http://schemas.openxmlformats.org/drawingml/2006/table">
            <a:tbl>
              <a:tblPr firstRow="1" firstCol="1" bandRow="1"/>
              <a:tblGrid>
                <a:gridCol w="695003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711551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706397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3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43A80E6-DE68-32DD-2BCB-40E937190B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8381312"/>
              </p:ext>
            </p:extLst>
          </p:nvPr>
        </p:nvGraphicFramePr>
        <p:xfrm>
          <a:off x="3528325" y="2045669"/>
          <a:ext cx="1955789" cy="3523425"/>
        </p:xfrm>
        <a:graphic>
          <a:graphicData uri="http://schemas.openxmlformats.org/drawingml/2006/table">
            <a:tbl>
              <a:tblPr firstRow="1" firstCol="1" bandRow="1"/>
              <a:tblGrid>
                <a:gridCol w="1955789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1B8107A-DFEB-789F-7923-CE985C604409}"/>
              </a:ext>
            </a:extLst>
          </p:cNvPr>
          <p:cNvCxnSpPr/>
          <p:nvPr userDrawn="1"/>
        </p:nvCxnSpPr>
        <p:spPr bwMode="auto">
          <a:xfrm>
            <a:off x="5484114" y="1573847"/>
            <a:ext cx="0" cy="2415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8930163-0A4F-1186-B200-FCA9414DFA9A}"/>
              </a:ext>
            </a:extLst>
          </p:cNvPr>
          <p:cNvCxnSpPr/>
          <p:nvPr userDrawn="1"/>
        </p:nvCxnSpPr>
        <p:spPr bwMode="auto">
          <a:xfrm>
            <a:off x="1502143" y="1801144"/>
            <a:ext cx="59664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5AE282B-C757-69DA-7C81-5EF1F23CB066}"/>
              </a:ext>
            </a:extLst>
          </p:cNvPr>
          <p:cNvCxnSpPr/>
          <p:nvPr userDrawn="1"/>
        </p:nvCxnSpPr>
        <p:spPr bwMode="auto">
          <a:xfrm>
            <a:off x="1502143" y="1797062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664484D-BDEA-7124-0F16-6D0FCA968B88}"/>
              </a:ext>
            </a:extLst>
          </p:cNvPr>
          <p:cNvCxnSpPr/>
          <p:nvPr userDrawn="1"/>
        </p:nvCxnSpPr>
        <p:spPr bwMode="auto">
          <a:xfrm>
            <a:off x="7468572" y="1815413"/>
            <a:ext cx="0" cy="244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07BCF29-1B39-FE79-9AAD-F20A3A957F00}"/>
              </a:ext>
            </a:extLst>
          </p:cNvPr>
          <p:cNvCxnSpPr/>
          <p:nvPr userDrawn="1"/>
        </p:nvCxnSpPr>
        <p:spPr bwMode="auto">
          <a:xfrm>
            <a:off x="4429095" y="1801144"/>
            <a:ext cx="0" cy="240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8611A7B4-8274-EAE2-D097-F665E22416B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6685241"/>
              </p:ext>
            </p:extLst>
          </p:nvPr>
        </p:nvGraphicFramePr>
        <p:xfrm>
          <a:off x="647965" y="2031779"/>
          <a:ext cx="1955789" cy="3523425"/>
        </p:xfrm>
        <a:graphic>
          <a:graphicData uri="http://schemas.openxmlformats.org/drawingml/2006/table">
            <a:tbl>
              <a:tblPr firstRow="1" firstCol="1" bandRow="1"/>
              <a:tblGrid>
                <a:gridCol w="1955789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AFD86F-D01C-1A92-BCE8-982EA68596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36470305"/>
              </p:ext>
            </p:extLst>
          </p:nvPr>
        </p:nvGraphicFramePr>
        <p:xfrm>
          <a:off x="6435546" y="2074080"/>
          <a:ext cx="1955789" cy="3523425"/>
        </p:xfrm>
        <a:graphic>
          <a:graphicData uri="http://schemas.openxmlformats.org/drawingml/2006/table">
            <a:tbl>
              <a:tblPr firstRow="1" firstCol="1" bandRow="1"/>
              <a:tblGrid>
                <a:gridCol w="1955789">
                  <a:extLst>
                    <a:ext uri="{9D8B030D-6E8A-4147-A177-3AD203B41FA5}">
                      <a16:colId xmlns:a16="http://schemas.microsoft.com/office/drawing/2014/main" val="1037586032"/>
                    </a:ext>
                  </a:extLst>
                </a:gridCol>
              </a:tblGrid>
              <a:tr h="568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74252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68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6234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4297363" cy="4525962"/>
          </a:xfrm>
        </p:spPr>
        <p:txBody>
          <a:bodyPr/>
          <a:lstStyle>
            <a:lvl1pPr>
              <a:buClr>
                <a:srgbClr val="33335C"/>
              </a:buClr>
              <a:defRPr sz="1800"/>
            </a:lvl1pPr>
            <a:lvl2pPr marL="544116" indent="-272654">
              <a:spcBef>
                <a:spcPts val="450"/>
              </a:spcBef>
              <a:buClr>
                <a:srgbClr val="33335C"/>
              </a:buClr>
              <a:tabLst>
                <a:tab pos="544116" algn="l"/>
              </a:tabLst>
              <a:defRPr sz="1650"/>
            </a:lvl2pPr>
            <a:lvl3pPr marL="803672" indent="-259556">
              <a:spcBef>
                <a:spcPts val="450"/>
              </a:spcBef>
              <a:buClr>
                <a:srgbClr val="33335C"/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355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9731488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276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2068007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39"/>
            <a:ext cx="9144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8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16853" y="6339469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© </a:t>
            </a:r>
            <a:r>
              <a:rPr lang="en-US" i="1" dirty="0" err="1">
                <a:solidFill>
                  <a:srgbClr val="9D9EA0"/>
                </a:solidFill>
              </a:rPr>
              <a:t>Nederlandse</a:t>
            </a:r>
            <a:r>
              <a:rPr lang="en-US" i="1" dirty="0">
                <a:solidFill>
                  <a:srgbClr val="9D9EA0"/>
                </a:solidFill>
              </a:rPr>
              <a:t> Bridge Bond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>
            <a:off x="53163" y="3316228"/>
            <a:ext cx="471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sp>
        <p:nvSpPr>
          <p:cNvPr id="17" name="Ovaal 16"/>
          <p:cNvSpPr/>
          <p:nvPr userDrawn="1"/>
        </p:nvSpPr>
        <p:spPr bwMode="auto">
          <a:xfrm>
            <a:off x="6732240" y="2367831"/>
            <a:ext cx="2304256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8" name="Ondertitel 1"/>
          <p:cNvSpPr txBox="1">
            <a:spLocks/>
          </p:cNvSpPr>
          <p:nvPr userDrawn="1"/>
        </p:nvSpPr>
        <p:spPr bwMode="auto">
          <a:xfrm>
            <a:off x="1064312" y="1412776"/>
            <a:ext cx="7416824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3578706" y="2369055"/>
            <a:ext cx="3421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2 </a:t>
            </a:r>
          </a:p>
        </p:txBody>
      </p:sp>
      <p:pic>
        <p:nvPicPr>
          <p:cNvPr id="2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6" y="56167"/>
            <a:ext cx="2012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CC5A50-D26D-41D6-A878-66E360136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88640"/>
            <a:ext cx="2514368" cy="1911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482576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2627"/>
            <a:ext cx="1760509" cy="19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6388358" y="1796796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</a:t>
            </a:r>
            <a:b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</a:b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   leider</a:t>
            </a:r>
          </a:p>
        </p:txBody>
      </p:sp>
    </p:spTree>
    <p:extLst>
      <p:ext uri="{BB962C8B-B14F-4D97-AF65-F5344CB8AC3E}">
        <p14:creationId xmlns:p14="http://schemas.microsoft.com/office/powerpoint/2010/main" val="3212431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7867074"/>
              </p:ext>
            </p:extLst>
          </p:nvPr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40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9829079"/>
              </p:ext>
            </p:extLst>
          </p:nvPr>
        </p:nvGraphicFramePr>
        <p:xfrm>
          <a:off x="179512" y="764704"/>
          <a:ext cx="989817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343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8623766"/>
              </p:ext>
            </p:extLst>
          </p:nvPr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56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458112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69760" y="692696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66414" y="1975812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50A53CF3-68FD-47BA-9451-ED32703E2B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8660628"/>
              </p:ext>
            </p:extLst>
          </p:nvPr>
        </p:nvGraphicFramePr>
        <p:xfrm>
          <a:off x="3288932" y="1289469"/>
          <a:ext cx="2566136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Oost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2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0895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458112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576546"/>
            <a:ext cx="8984776" cy="3412057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6478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7375312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140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38799680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2627"/>
            <a:ext cx="1760509" cy="19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6388358" y="1796796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</a:t>
            </a:r>
            <a:b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</a:b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   leider</a:t>
            </a:r>
          </a:p>
        </p:txBody>
      </p:sp>
    </p:spTree>
    <p:extLst>
      <p:ext uri="{BB962C8B-B14F-4D97-AF65-F5344CB8AC3E}">
        <p14:creationId xmlns:p14="http://schemas.microsoft.com/office/powerpoint/2010/main" val="38501026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71841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27" y="2309479"/>
            <a:ext cx="1816596" cy="20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5463927" y="3284984"/>
            <a:ext cx="192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leider        dummy</a:t>
            </a:r>
          </a:p>
        </p:txBody>
      </p:sp>
    </p:spTree>
    <p:extLst>
      <p:ext uri="{BB962C8B-B14F-4D97-AF65-F5344CB8AC3E}">
        <p14:creationId xmlns:p14="http://schemas.microsoft.com/office/powerpoint/2010/main" val="35699430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583D63-0C3B-4177-ABA4-738E2FECC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8797" y="2499117"/>
            <a:ext cx="1814149" cy="1859766"/>
          </a:xfrm>
          <a:prstGeom prst="rect">
            <a:avLst/>
          </a:prstGeom>
        </p:spPr>
      </p:pic>
      <p:sp>
        <p:nvSpPr>
          <p:cNvPr id="15" name="Tekstvak 14"/>
          <p:cNvSpPr txBox="1"/>
          <p:nvPr userDrawn="1"/>
        </p:nvSpPr>
        <p:spPr>
          <a:xfrm>
            <a:off x="5518797" y="3501008"/>
            <a:ext cx="192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leider        dummy</a:t>
            </a:r>
          </a:p>
        </p:txBody>
      </p:sp>
    </p:spTree>
    <p:extLst>
      <p:ext uri="{BB962C8B-B14F-4D97-AF65-F5344CB8AC3E}">
        <p14:creationId xmlns:p14="http://schemas.microsoft.com/office/powerpoint/2010/main" val="411739610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04751"/>
            <a:ext cx="3635375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8" name="Groep 27"/>
          <p:cNvGrpSpPr/>
          <p:nvPr userDrawn="1"/>
        </p:nvGrpSpPr>
        <p:grpSpPr>
          <a:xfrm>
            <a:off x="3650965" y="692150"/>
            <a:ext cx="5400600" cy="5316637"/>
            <a:chOff x="3635896" y="981075"/>
            <a:chExt cx="5400600" cy="5316637"/>
          </a:xfrm>
        </p:grpSpPr>
        <p:sp>
          <p:nvSpPr>
            <p:cNvPr id="29" name="Rechthoek 28"/>
            <p:cNvSpPr/>
            <p:nvPr/>
          </p:nvSpPr>
          <p:spPr bwMode="auto">
            <a:xfrm>
              <a:off x="3635896" y="981075"/>
              <a:ext cx="5400600" cy="5316637"/>
            </a:xfrm>
            <a:prstGeom prst="rect">
              <a:avLst/>
            </a:prstGeom>
            <a:solidFill>
              <a:srgbClr val="A9D18E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640462" y="3095596"/>
              <a:ext cx="1391468" cy="1067343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 Dummy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W           O          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Leider</a:t>
              </a:r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7596335" y="2984599"/>
              <a:ext cx="1135485" cy="1433979"/>
              <a:chOff x="8028388" y="2106568"/>
              <a:chExt cx="1192940" cy="1819520"/>
            </a:xfrm>
          </p:grpSpPr>
          <p:sp>
            <p:nvSpPr>
              <p:cNvPr id="36" name="Afgeronde rechthoek 35"/>
              <p:cNvSpPr/>
              <p:nvPr/>
            </p:nvSpPr>
            <p:spPr bwMode="auto">
              <a:xfrm>
                <a:off x="8028388" y="2106568"/>
                <a:ext cx="1192940" cy="1819520"/>
              </a:xfrm>
              <a:prstGeom prst="roundRect">
                <a:avLst/>
              </a:prstGeom>
              <a:solidFill>
                <a:srgbClr val="FAC2A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3900" y="2247407"/>
                <a:ext cx="800100" cy="40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100392" y="3411212"/>
                <a:ext cx="800100" cy="40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Groep 31"/>
            <p:cNvGrpSpPr/>
            <p:nvPr/>
          </p:nvGrpSpPr>
          <p:grpSpPr>
            <a:xfrm>
              <a:off x="4000251" y="2988335"/>
              <a:ext cx="1135485" cy="1433979"/>
              <a:chOff x="8032922" y="2112193"/>
              <a:chExt cx="1192940" cy="1819520"/>
            </a:xfrm>
          </p:grpSpPr>
          <p:sp>
            <p:nvSpPr>
              <p:cNvPr id="33" name="Afgeronde rechthoek 32"/>
              <p:cNvSpPr/>
              <p:nvPr/>
            </p:nvSpPr>
            <p:spPr bwMode="auto">
              <a:xfrm>
                <a:off x="8032922" y="2112193"/>
                <a:ext cx="1192940" cy="1819520"/>
              </a:xfrm>
              <a:prstGeom prst="roundRect">
                <a:avLst/>
              </a:prstGeom>
              <a:solidFill>
                <a:srgbClr val="FAC2A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2018" y="2167046"/>
                <a:ext cx="800100" cy="40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76569" y="3458358"/>
                <a:ext cx="800100" cy="40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908609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16633608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4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30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648072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43981" y="1347647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630763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3110135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589471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40635" y="1872587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9843633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W                O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  <a:cs typeface="Arial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37544255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857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4525389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nl-NL" sz="2000" kern="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prstClr val="black"/>
                </a:solidFill>
                <a:latin typeface="Calibri"/>
                <a:cs typeface="Arial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4059399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425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39"/>
            <a:ext cx="9144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8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3933056"/>
            <a:ext cx="7410450" cy="1439862"/>
          </a:xfrm>
        </p:spPr>
        <p:txBody>
          <a:bodyPr/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  <a:buNone/>
              <a:defRPr sz="2400"/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en-US" noProof="0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16853" y="6339469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9D9EA0"/>
                </a:solidFill>
              </a:rPr>
              <a:t>© </a:t>
            </a:r>
            <a:r>
              <a:rPr lang="en-US" i="1" dirty="0" err="1">
                <a:solidFill>
                  <a:srgbClr val="9D9EA0"/>
                </a:solidFill>
              </a:rPr>
              <a:t>Nederlandse</a:t>
            </a:r>
            <a:r>
              <a:rPr lang="en-US" i="1" dirty="0">
                <a:solidFill>
                  <a:srgbClr val="9D9EA0"/>
                </a:solidFill>
              </a:rPr>
              <a:t> Bridge Bond</a:t>
            </a:r>
            <a:endParaRPr lang="nl-NL" i="1" dirty="0">
              <a:solidFill>
                <a:srgbClr val="9D9E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7196"/>
            <a:ext cx="2232248" cy="1180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132090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317122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0802116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66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RT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76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14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9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304804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05312799"/>
              </p:ext>
            </p:extLst>
          </p:nvPr>
        </p:nvGraphicFramePr>
        <p:xfrm>
          <a:off x="179512" y="868350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79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6691544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27" y="3042856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79512" y="868350"/>
          <a:ext cx="2167615" cy="12474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part-</a:t>
                      </a:r>
                      <a:b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ner</a:t>
                      </a:r>
                      <a:endParaRPr kumimoji="0" 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Jij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736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37" y="342900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65018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2555734"/>
              </p:ext>
            </p:extLst>
          </p:nvPr>
        </p:nvGraphicFramePr>
        <p:xfrm>
          <a:off x="150937" y="706425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38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1601119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884235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42792873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627784" y="908050"/>
            <a:ext cx="3888431" cy="3016683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        O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 userDrawn="1"/>
        </p:nvGraphicFramePr>
        <p:xfrm>
          <a:off x="3118627" y="1324172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761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92333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6188431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183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155327630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2627"/>
            <a:ext cx="1760509" cy="19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6388358" y="1796796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</a:t>
            </a:r>
            <a:br>
              <a:rPr lang="nl-NL" dirty="0">
                <a:solidFill>
                  <a:prstClr val="black"/>
                </a:solidFill>
                <a:latin typeface="Calibri"/>
              </a:rPr>
            </a:b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</a:rPr>
              <a:t>   leider</a:t>
            </a:r>
          </a:p>
        </p:txBody>
      </p:sp>
    </p:spTree>
    <p:extLst>
      <p:ext uri="{BB962C8B-B14F-4D97-AF65-F5344CB8AC3E}">
        <p14:creationId xmlns:p14="http://schemas.microsoft.com/office/powerpoint/2010/main" val="31913124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27" y="2309479"/>
            <a:ext cx="1816596" cy="20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5463927" y="3284984"/>
            <a:ext cx="192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leider        dummy</a:t>
            </a:r>
          </a:p>
        </p:txBody>
      </p:sp>
    </p:spTree>
    <p:extLst>
      <p:ext uri="{BB962C8B-B14F-4D97-AF65-F5344CB8AC3E}">
        <p14:creationId xmlns:p14="http://schemas.microsoft.com/office/powerpoint/2010/main" val="50689654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4239740" y="2121073"/>
            <a:ext cx="1340371" cy="1311128"/>
          </a:xfrm>
          <a:prstGeom prst="rect">
            <a:avLst/>
          </a:prstGeom>
          <a:solidFill>
            <a:srgbClr val="B5DE9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N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W      Jij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772518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 marL="273050" indent="-273050">
              <a:defRPr sz="2400"/>
            </a:lvl1pPr>
            <a:lvl2pPr marL="628650" indent="-355600">
              <a:defRPr sz="2200"/>
            </a:lvl2pPr>
            <a:lvl3pPr marL="903288" indent="-27463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4738687" y="1232756"/>
            <a:ext cx="4297363" cy="4525962"/>
          </a:xfrm>
        </p:spPr>
        <p:txBody>
          <a:bodyPr/>
          <a:lstStyle>
            <a:lvl1pPr marL="273050" indent="-273050">
              <a:defRPr sz="2400"/>
            </a:lvl1pPr>
            <a:lvl2pPr marL="628650" indent="-355600">
              <a:defRPr sz="2200"/>
            </a:lvl2pPr>
            <a:lvl3pPr marL="903288" indent="-274638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9881845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4783915" y="887356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6497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8771" y="692696"/>
            <a:ext cx="4967685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79512" y="2564903"/>
            <a:ext cx="8848099" cy="237626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234185" y="651503"/>
          <a:ext cx="2884429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230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3563888" y="1849219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77639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799508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51820" y="980728"/>
            <a:ext cx="3240360" cy="2664296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Jij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 userDrawn="1"/>
        </p:nvGraphicFramePr>
        <p:xfrm>
          <a:off x="3527884" y="1367795"/>
          <a:ext cx="2088232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250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49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691706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1635412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0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RT</a:t>
                      </a:r>
                      <a:endParaRPr kumimoji="0" lang="nl-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52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29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1195388"/>
            <a:ext cx="4297363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8068168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/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4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79512" y="868350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819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43415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79512" y="868350"/>
          <a:ext cx="2167615" cy="124745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part-</a:t>
                      </a:r>
                      <a:br>
                        <a:rPr kumimoji="0" 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ner</a:t>
                      </a:r>
                      <a:endParaRPr kumimoji="0" 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Jij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18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37" y="342900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65018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50937" y="706425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7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37" y="3429000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29014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150937" y="706425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10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62068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1601119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884235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115883392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692696"/>
            <a:ext cx="8984776" cy="604867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884235"/>
            <a:ext cx="1391468" cy="128406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25650902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876266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627784" y="908050"/>
            <a:ext cx="3888431" cy="3016683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        O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 userDrawn="1"/>
        </p:nvGraphicFramePr>
        <p:xfrm>
          <a:off x="3118627" y="1324172"/>
          <a:ext cx="2887695" cy="24622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07475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2231119" y="687214"/>
            <a:ext cx="6840761" cy="576118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4955765" y="3106142"/>
            <a:ext cx="1391468" cy="1107996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l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O          </a:t>
            </a:r>
          </a:p>
          <a:p>
            <a:pPr algn="ctr"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412660539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1199853"/>
            <a:ext cx="2161752" cy="23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600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20657733"/>
              </p:ext>
            </p:extLst>
          </p:nvPr>
        </p:nvGraphicFramePr>
        <p:xfrm>
          <a:off x="179512" y="764704"/>
          <a:ext cx="2141945" cy="11180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24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836712"/>
            <a:ext cx="17764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 userDrawn="1"/>
        </p:nvSpPr>
        <p:spPr>
          <a:xfrm>
            <a:off x="5484018" y="1801118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 leider</a:t>
            </a:r>
          </a:p>
        </p:txBody>
      </p:sp>
    </p:spTree>
    <p:extLst>
      <p:ext uri="{BB962C8B-B14F-4D97-AF65-F5344CB8AC3E}">
        <p14:creationId xmlns:p14="http://schemas.microsoft.com/office/powerpoint/2010/main" val="125656348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2627"/>
            <a:ext cx="1760509" cy="19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6388358" y="1796796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dummy      </a:t>
            </a:r>
            <a:br>
              <a:rPr lang="nl-NL" dirty="0">
                <a:solidFill>
                  <a:prstClr val="black"/>
                </a:solidFill>
                <a:latin typeface="Calibri"/>
              </a:rPr>
            </a:br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endParaRPr lang="nl-NL" dirty="0">
              <a:solidFill>
                <a:prstClr val="black"/>
              </a:solidFill>
              <a:latin typeface="Calibri"/>
            </a:endParaRPr>
          </a:p>
          <a:p>
            <a:r>
              <a:rPr lang="nl-NL" dirty="0">
                <a:solidFill>
                  <a:prstClr val="black"/>
                </a:solidFill>
                <a:latin typeface="Calibri"/>
              </a:rPr>
              <a:t>   leider</a:t>
            </a:r>
          </a:p>
        </p:txBody>
      </p:sp>
    </p:spTree>
    <p:extLst>
      <p:ext uri="{BB962C8B-B14F-4D97-AF65-F5344CB8AC3E}">
        <p14:creationId xmlns:p14="http://schemas.microsoft.com/office/powerpoint/2010/main" val="54072576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2123169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3707904" y="633858"/>
            <a:ext cx="5319707" cy="380320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27" y="2309479"/>
            <a:ext cx="1816596" cy="202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 userDrawn="1"/>
        </p:nvSpPr>
        <p:spPr>
          <a:xfrm>
            <a:off x="5463927" y="3284984"/>
            <a:ext cx="192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  <a:latin typeface="Calibri"/>
              </a:rPr>
              <a:t>leider        dummy</a:t>
            </a:r>
          </a:p>
        </p:txBody>
      </p:sp>
    </p:spTree>
    <p:extLst>
      <p:ext uri="{BB962C8B-B14F-4D97-AF65-F5344CB8AC3E}">
        <p14:creationId xmlns:p14="http://schemas.microsoft.com/office/powerpoint/2010/main" val="105592632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4239740" y="2121073"/>
            <a:ext cx="1340371" cy="1311128"/>
          </a:xfrm>
          <a:prstGeom prst="rect">
            <a:avLst/>
          </a:prstGeom>
          <a:solidFill>
            <a:srgbClr val="B5DE9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N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W      Jij</a:t>
            </a:r>
          </a:p>
          <a:p>
            <a:pPr algn="ctr" fontAlgn="base">
              <a:lnSpc>
                <a:spcPct val="132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0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68922076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4783915" y="887356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5126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8771" y="692696"/>
            <a:ext cx="4967685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179512" y="2564903"/>
            <a:ext cx="8848099" cy="2376265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234185" y="651503"/>
          <a:ext cx="2884429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329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49" y="620688"/>
            <a:ext cx="3167907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7" name="Rechthoek 6"/>
          <p:cNvSpPr/>
          <p:nvPr userDrawn="1"/>
        </p:nvSpPr>
        <p:spPr bwMode="auto">
          <a:xfrm>
            <a:off x="3419473" y="760413"/>
            <a:ext cx="5608137" cy="4032448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 userDrawn="1"/>
        </p:nvGraphicFramePr>
        <p:xfrm>
          <a:off x="3563888" y="1849219"/>
          <a:ext cx="2887695" cy="17938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Jij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8220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79612" y="764704"/>
            <a:ext cx="8984776" cy="365576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nl-NL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3799508" y="2047820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 N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W                O  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nl-NL" kern="0" dirty="0">
                <a:solidFill>
                  <a:prstClr val="black"/>
                </a:solidFill>
                <a:latin typeface="Calibri"/>
              </a:rPr>
              <a:t> Z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51820" y="980728"/>
            <a:ext cx="3240360" cy="2664296"/>
          </a:xfrm>
          <a:prstGeom prst="rect">
            <a:avLst/>
          </a:prstGeom>
          <a:solidFill>
            <a:srgbClr val="B5DE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N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W                       Jij</a:t>
            </a: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rPr>
              <a:t>Z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 userDrawn="1"/>
        </p:nvGraphicFramePr>
        <p:xfrm>
          <a:off x="3527884" y="1367795"/>
          <a:ext cx="2088232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0328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04751"/>
            <a:ext cx="3635375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8" name="Groep 27"/>
          <p:cNvGrpSpPr/>
          <p:nvPr userDrawn="1"/>
        </p:nvGrpSpPr>
        <p:grpSpPr>
          <a:xfrm>
            <a:off x="3650965" y="692150"/>
            <a:ext cx="5400600" cy="5316637"/>
            <a:chOff x="3635896" y="981075"/>
            <a:chExt cx="5400600" cy="5316637"/>
          </a:xfrm>
        </p:grpSpPr>
        <p:sp>
          <p:nvSpPr>
            <p:cNvPr id="29" name="Rechthoek 28"/>
            <p:cNvSpPr/>
            <p:nvPr/>
          </p:nvSpPr>
          <p:spPr bwMode="auto">
            <a:xfrm>
              <a:off x="3635896" y="981075"/>
              <a:ext cx="5400600" cy="5316637"/>
            </a:xfrm>
            <a:prstGeom prst="rect">
              <a:avLst/>
            </a:prstGeom>
            <a:solidFill>
              <a:srgbClr val="A9D18E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640462" y="3095596"/>
              <a:ext cx="1391468" cy="1067343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Dummy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W           O          </a:t>
              </a:r>
            </a:p>
            <a:p>
              <a:pPr marL="0" marR="0" lvl="0" indent="0" algn="l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     Leider</a:t>
              </a:r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7596335" y="2984599"/>
              <a:ext cx="1135485" cy="1433979"/>
              <a:chOff x="8028388" y="2106568"/>
              <a:chExt cx="1192940" cy="1819520"/>
            </a:xfrm>
          </p:grpSpPr>
          <p:sp>
            <p:nvSpPr>
              <p:cNvPr id="36" name="Afgeronde rechthoek 35"/>
              <p:cNvSpPr/>
              <p:nvPr/>
            </p:nvSpPr>
            <p:spPr bwMode="auto">
              <a:xfrm>
                <a:off x="8028388" y="2106568"/>
                <a:ext cx="1192940" cy="1819520"/>
              </a:xfrm>
              <a:prstGeom prst="roundRect">
                <a:avLst/>
              </a:prstGeom>
              <a:solidFill>
                <a:srgbClr val="FAC2A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3900" y="2247407"/>
                <a:ext cx="800100" cy="40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100392" y="3411212"/>
                <a:ext cx="800100" cy="40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Groep 31"/>
            <p:cNvGrpSpPr/>
            <p:nvPr/>
          </p:nvGrpSpPr>
          <p:grpSpPr>
            <a:xfrm>
              <a:off x="4000251" y="2988335"/>
              <a:ext cx="1135485" cy="1433979"/>
              <a:chOff x="8032922" y="2112193"/>
              <a:chExt cx="1192940" cy="1819520"/>
            </a:xfrm>
          </p:grpSpPr>
          <p:sp>
            <p:nvSpPr>
              <p:cNvPr id="33" name="Afgeronde rechthoek 32"/>
              <p:cNvSpPr/>
              <p:nvPr/>
            </p:nvSpPr>
            <p:spPr bwMode="auto">
              <a:xfrm>
                <a:off x="8032922" y="2112193"/>
                <a:ext cx="1192940" cy="1819520"/>
              </a:xfrm>
              <a:prstGeom prst="roundRect">
                <a:avLst/>
              </a:prstGeom>
              <a:solidFill>
                <a:srgbClr val="FAC2A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2018" y="2167046"/>
                <a:ext cx="800100" cy="40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8EC"/>
                  </a:clrFrom>
                  <a:clrTo>
                    <a:srgbClr val="FFF8E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76569" y="3458358"/>
                <a:ext cx="800100" cy="40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1101748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635375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150"/>
            <a:ext cx="5472244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1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16" y="4941168"/>
            <a:ext cx="4572000" cy="1409378"/>
          </a:xfrm>
        </p:spPr>
        <p:txBody>
          <a:bodyPr/>
          <a:lstStyle>
            <a:lvl1pPr>
              <a:defRPr sz="2400"/>
            </a:lvl1pPr>
            <a:lvl2pPr marL="628650" indent="-273050">
              <a:defRPr/>
            </a:lvl2pPr>
            <a:lvl3pPr marL="985838" indent="-273050"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69337" y="634802"/>
            <a:ext cx="9005325" cy="2321932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9250958"/>
              </p:ext>
            </p:extLst>
          </p:nvPr>
        </p:nvGraphicFramePr>
        <p:xfrm>
          <a:off x="179512" y="764704"/>
          <a:ext cx="2141945" cy="178634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1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partner</a:t>
                      </a: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Jij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22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3635375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3345879" y="620713"/>
            <a:ext cx="5684390" cy="5976639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2" name="Tekstvak 11"/>
          <p:cNvSpPr txBox="1"/>
          <p:nvPr userDrawn="1"/>
        </p:nvSpPr>
        <p:spPr>
          <a:xfrm>
            <a:off x="5492340" y="2806094"/>
            <a:ext cx="1391468" cy="1089529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 Dummy</a:t>
            </a:r>
          </a:p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W                O          </a:t>
            </a:r>
          </a:p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      Leider</a:t>
            </a:r>
          </a:p>
        </p:txBody>
      </p:sp>
      <p:grpSp>
        <p:nvGrpSpPr>
          <p:cNvPr id="13" name="Groep 12"/>
          <p:cNvGrpSpPr/>
          <p:nvPr userDrawn="1"/>
        </p:nvGrpSpPr>
        <p:grpSpPr>
          <a:xfrm>
            <a:off x="3930955" y="2633870"/>
            <a:ext cx="997790" cy="1433979"/>
            <a:chOff x="7951058" y="1889203"/>
            <a:chExt cx="1192942" cy="1819520"/>
          </a:xfrm>
        </p:grpSpPr>
        <p:sp>
          <p:nvSpPr>
            <p:cNvPr id="14" name="Afgeronde rechthoek 13"/>
            <p:cNvSpPr/>
            <p:nvPr/>
          </p:nvSpPr>
          <p:spPr bwMode="auto">
            <a:xfrm>
              <a:off x="7951058" y="1889203"/>
              <a:ext cx="1192940" cy="1819520"/>
            </a:xfrm>
            <a:prstGeom prst="roundRect">
              <a:avLst/>
            </a:prstGeom>
            <a:solidFill>
              <a:srgbClr val="FAC2A4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2045337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00392" y="3151119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63120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Rechthoek 4"/>
          <p:cNvSpPr/>
          <p:nvPr userDrawn="1"/>
        </p:nvSpPr>
        <p:spPr bwMode="auto">
          <a:xfrm>
            <a:off x="0" y="548680"/>
            <a:ext cx="9144000" cy="6309320"/>
          </a:xfrm>
          <a:prstGeom prst="rect">
            <a:avLst/>
          </a:prstGeom>
          <a:solidFill>
            <a:srgbClr val="B5DE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385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Rechthoek 4"/>
          <p:cNvSpPr/>
          <p:nvPr userDrawn="1"/>
        </p:nvSpPr>
        <p:spPr bwMode="auto">
          <a:xfrm>
            <a:off x="4572000" y="764704"/>
            <a:ext cx="4464496" cy="2808759"/>
          </a:xfrm>
          <a:prstGeom prst="rect">
            <a:avLst/>
          </a:prstGeom>
          <a:solidFill>
            <a:srgbClr val="B5DE9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63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87675" y="718442"/>
            <a:ext cx="6039937" cy="5710041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12" y="2660799"/>
            <a:ext cx="1654062" cy="18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5629174" y="4087296"/>
            <a:ext cx="756938" cy="338554"/>
          </a:xfrm>
          <a:prstGeom prst="rect">
            <a:avLst/>
          </a:prstGeom>
          <a:solidFill>
            <a:srgbClr val="A9D18E"/>
          </a:solidFill>
        </p:spPr>
        <p:txBody>
          <a:bodyPr wrap="none" rtlCol="0">
            <a:spAutoFit/>
          </a:bodyPr>
          <a:lstStyle/>
          <a:p>
            <a:r>
              <a:rPr lang="nl-NL" sz="1600" dirty="0"/>
              <a:t>leider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5525973" y="2720683"/>
            <a:ext cx="963341" cy="338554"/>
          </a:xfrm>
          <a:prstGeom prst="rect">
            <a:avLst/>
          </a:prstGeom>
          <a:solidFill>
            <a:srgbClr val="A9D18E"/>
          </a:solidFill>
        </p:spPr>
        <p:txBody>
          <a:bodyPr wrap="none" rtlCol="0">
            <a:spAutoFit/>
          </a:bodyPr>
          <a:lstStyle/>
          <a:p>
            <a:r>
              <a:rPr lang="nl-NL" sz="1600" dirty="0"/>
              <a:t>dummy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54" y="4722959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79112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56899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09" y="908720"/>
            <a:ext cx="1206267" cy="15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31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2987675" y="718442"/>
            <a:ext cx="6039937" cy="5710041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00" y="2600523"/>
            <a:ext cx="1758286" cy="19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 userDrawn="1"/>
        </p:nvSpPr>
        <p:spPr>
          <a:xfrm>
            <a:off x="5629174" y="4132038"/>
            <a:ext cx="756938" cy="338554"/>
          </a:xfrm>
          <a:prstGeom prst="rect">
            <a:avLst/>
          </a:prstGeom>
          <a:solidFill>
            <a:srgbClr val="A9D18E"/>
          </a:solidFill>
        </p:spPr>
        <p:txBody>
          <a:bodyPr wrap="none" rtlCol="0">
            <a:spAutoFit/>
          </a:bodyPr>
          <a:lstStyle/>
          <a:p>
            <a:r>
              <a:rPr lang="nl-NL" sz="1600" dirty="0"/>
              <a:t>leider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3441151" y="2721076"/>
            <a:ext cx="1202857" cy="1704774"/>
            <a:chOff x="7951058" y="1889203"/>
            <a:chExt cx="1192942" cy="1819520"/>
          </a:xfrm>
        </p:grpSpPr>
        <p:sp>
          <p:nvSpPr>
            <p:cNvPr id="9" name="Afgeronde rechthoek 8"/>
            <p:cNvSpPr/>
            <p:nvPr/>
          </p:nvSpPr>
          <p:spPr bwMode="auto">
            <a:xfrm>
              <a:off x="7951058" y="1889203"/>
              <a:ext cx="1192940" cy="1819520"/>
            </a:xfrm>
            <a:prstGeom prst="roundRect">
              <a:avLst/>
            </a:prstGeom>
            <a:solidFill>
              <a:srgbClr val="FAC2A4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2045337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00392" y="3151119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439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 bwMode="auto">
          <a:xfrm>
            <a:off x="4067174" y="633858"/>
            <a:ext cx="4960437" cy="386308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5689475" y="2454518"/>
            <a:ext cx="1866218" cy="1906563"/>
            <a:chOff x="5689476" y="2539102"/>
            <a:chExt cx="1866218" cy="1906563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916" y="2539102"/>
              <a:ext cx="1853778" cy="190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6"/>
            <p:cNvSpPr txBox="1"/>
            <p:nvPr userDrawn="1"/>
          </p:nvSpPr>
          <p:spPr>
            <a:xfrm>
              <a:off x="5689476" y="3625584"/>
              <a:ext cx="751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leider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56579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 bwMode="auto">
          <a:xfrm>
            <a:off x="4067174" y="633858"/>
            <a:ext cx="4960437" cy="3863083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92" y="930599"/>
            <a:ext cx="1656184" cy="18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-17139" y="764704"/>
            <a:ext cx="4013076" cy="4525962"/>
          </a:xfrm>
        </p:spPr>
        <p:txBody>
          <a:bodyPr/>
          <a:lstStyle>
            <a:lvl1pPr>
              <a:defRPr sz="2400"/>
            </a:lvl1pPr>
            <a:lvl2pPr marL="725488" indent="-363538">
              <a:spcBef>
                <a:spcPts val="600"/>
              </a:spcBef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95668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 bwMode="auto">
          <a:xfrm>
            <a:off x="3707904" y="633858"/>
            <a:ext cx="5319707" cy="445132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4572000" y="951101"/>
            <a:ext cx="2016224" cy="1906563"/>
            <a:chOff x="5701916" y="2539102"/>
            <a:chExt cx="1912898" cy="1906563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916" y="2539102"/>
              <a:ext cx="1912898" cy="190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6"/>
            <p:cNvSpPr txBox="1"/>
            <p:nvPr userDrawn="1"/>
          </p:nvSpPr>
          <p:spPr>
            <a:xfrm>
              <a:off x="5770233" y="3625584"/>
              <a:ext cx="1776264" cy="307777"/>
            </a:xfrm>
            <a:prstGeom prst="rect">
              <a:avLst/>
            </a:prstGeom>
            <a:solidFill>
              <a:srgbClr val="A9D18E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1400" dirty="0"/>
                <a:t>leider        dummy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202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 bwMode="auto">
          <a:xfrm>
            <a:off x="3707904" y="633858"/>
            <a:ext cx="5319707" cy="4451326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938"/>
            <a:ext cx="2232360" cy="24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92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 bwMode="auto">
          <a:xfrm>
            <a:off x="3275856" y="633858"/>
            <a:ext cx="5751755" cy="5387430"/>
          </a:xfrm>
          <a:prstGeom prst="rect">
            <a:avLst/>
          </a:prstGeom>
          <a:solidFill>
            <a:srgbClr val="A9D1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nl-NL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5224844" y="2404281"/>
            <a:ext cx="1853778" cy="1906563"/>
            <a:chOff x="5701916" y="2539102"/>
            <a:chExt cx="1853778" cy="1906563"/>
          </a:xfrm>
        </p:grpSpPr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916" y="2539102"/>
              <a:ext cx="1853778" cy="190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vak 6"/>
            <p:cNvSpPr txBox="1"/>
            <p:nvPr userDrawn="1"/>
          </p:nvSpPr>
          <p:spPr>
            <a:xfrm>
              <a:off x="5766500" y="3625584"/>
              <a:ext cx="751257" cy="338554"/>
            </a:xfrm>
            <a:prstGeom prst="rect">
              <a:avLst/>
            </a:prstGeom>
            <a:solidFill>
              <a:srgbClr val="A9D18E"/>
            </a:solidFill>
          </p:spPr>
          <p:txBody>
            <a:bodyPr wrap="square" rtlCol="0">
              <a:spAutoFit/>
            </a:bodyPr>
            <a:lstStyle/>
            <a:p>
              <a:r>
                <a:rPr lang="nl-NL" sz="1600" dirty="0"/>
                <a:t>leider</a:t>
              </a:r>
            </a:p>
          </p:txBody>
        </p:sp>
      </p:grpSp>
      <p:grpSp>
        <p:nvGrpSpPr>
          <p:cNvPr id="8" name="Groep 7"/>
          <p:cNvGrpSpPr/>
          <p:nvPr userDrawn="1"/>
        </p:nvGrpSpPr>
        <p:grpSpPr>
          <a:xfrm>
            <a:off x="3627791" y="2568392"/>
            <a:ext cx="1202857" cy="1578342"/>
            <a:chOff x="7951058" y="1889203"/>
            <a:chExt cx="1192942" cy="1819520"/>
          </a:xfrm>
        </p:grpSpPr>
        <p:sp>
          <p:nvSpPr>
            <p:cNvPr id="9" name="Afgeronde rechthoek 8"/>
            <p:cNvSpPr/>
            <p:nvPr/>
          </p:nvSpPr>
          <p:spPr bwMode="auto">
            <a:xfrm>
              <a:off x="7951058" y="1889203"/>
              <a:ext cx="1192940" cy="1819520"/>
            </a:xfrm>
            <a:prstGeom prst="roundRect">
              <a:avLst/>
            </a:prstGeom>
            <a:solidFill>
              <a:srgbClr val="FAC2A4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2045337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00392" y="3151119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ep 12"/>
          <p:cNvGrpSpPr/>
          <p:nvPr userDrawn="1"/>
        </p:nvGrpSpPr>
        <p:grpSpPr>
          <a:xfrm>
            <a:off x="5550304" y="4347725"/>
            <a:ext cx="1202857" cy="1558486"/>
            <a:chOff x="7951058" y="1889203"/>
            <a:chExt cx="1192942" cy="1819520"/>
          </a:xfrm>
        </p:grpSpPr>
        <p:sp>
          <p:nvSpPr>
            <p:cNvPr id="15" name="Afgeronde rechthoek 14"/>
            <p:cNvSpPr/>
            <p:nvPr/>
          </p:nvSpPr>
          <p:spPr bwMode="auto">
            <a:xfrm>
              <a:off x="7951058" y="1889203"/>
              <a:ext cx="1192940" cy="1819520"/>
            </a:xfrm>
            <a:prstGeom prst="roundRect">
              <a:avLst/>
            </a:prstGeom>
            <a:solidFill>
              <a:srgbClr val="FAC2A4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2045337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00392" y="3151119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ep 17"/>
          <p:cNvGrpSpPr/>
          <p:nvPr userDrawn="1"/>
        </p:nvGrpSpPr>
        <p:grpSpPr>
          <a:xfrm>
            <a:off x="7338886" y="2582762"/>
            <a:ext cx="1202857" cy="1566081"/>
            <a:chOff x="7951058" y="1889203"/>
            <a:chExt cx="1192942" cy="1819520"/>
          </a:xfrm>
        </p:grpSpPr>
        <p:sp>
          <p:nvSpPr>
            <p:cNvPr id="19" name="Afgeronde rechthoek 18"/>
            <p:cNvSpPr/>
            <p:nvPr/>
          </p:nvSpPr>
          <p:spPr bwMode="auto">
            <a:xfrm>
              <a:off x="7951058" y="1889203"/>
              <a:ext cx="1192940" cy="1819520"/>
            </a:xfrm>
            <a:prstGeom prst="roundRect">
              <a:avLst/>
            </a:prstGeom>
            <a:solidFill>
              <a:srgbClr val="FAC2A4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0" y="2045337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00392" y="3151119"/>
              <a:ext cx="8001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4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0509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81" r:id="rId2"/>
    <p:sldLayoutId id="2147484007" r:id="rId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  <p:sldLayoutId id="2147484003" r:id="rId23"/>
    <p:sldLayoutId id="2147484004" r:id="rId24"/>
    <p:sldLayoutId id="2147484005" r:id="rId25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9144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1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314058" y="2"/>
            <a:ext cx="8829942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sz="2100" kern="0" dirty="0"/>
          </a:p>
        </p:txBody>
      </p:sp>
    </p:spTree>
    <p:extLst>
      <p:ext uri="{BB962C8B-B14F-4D97-AF65-F5344CB8AC3E}">
        <p14:creationId xmlns:p14="http://schemas.microsoft.com/office/powerpoint/2010/main" val="38906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6pPr>
      <a:lvl7pPr marL="685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7pPr>
      <a:lvl8pPr marL="10287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8pPr>
      <a:lvl9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544116" indent="-2726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1650">
          <a:solidFill>
            <a:schemeClr val="tx1"/>
          </a:solidFill>
          <a:latin typeface="+mn-lt"/>
          <a:cs typeface="+mn-cs"/>
        </a:defRPr>
      </a:lvl2pPr>
      <a:lvl3pPr marL="875110" indent="-27265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3pPr>
      <a:lvl4pPr marL="1272779" indent="-12977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chemeClr val="tx1"/>
          </a:solidFill>
          <a:latin typeface="+mj-lt"/>
          <a:cs typeface="+mn-cs"/>
        </a:defRPr>
      </a:lvl4pPr>
      <a:lvl5pPr marL="15299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5pPr>
      <a:lvl6pPr marL="18728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6pPr>
      <a:lvl7pPr marL="22157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7pPr>
      <a:lvl8pPr marL="25586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8pPr>
      <a:lvl9pPr marL="29015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9144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1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1195389"/>
            <a:ext cx="3528873" cy="233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314058" y="2"/>
            <a:ext cx="8829942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sz="2100" kern="0" dirty="0"/>
          </a:p>
        </p:txBody>
      </p:sp>
    </p:spTree>
    <p:extLst>
      <p:ext uri="{BB962C8B-B14F-4D97-AF65-F5344CB8AC3E}">
        <p14:creationId xmlns:p14="http://schemas.microsoft.com/office/powerpoint/2010/main" val="37081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6pPr>
      <a:lvl7pPr marL="685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7pPr>
      <a:lvl8pPr marL="10287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8pPr>
      <a:lvl9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1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1650">
          <a:solidFill>
            <a:schemeClr val="tx1"/>
          </a:solidFill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lvl1pPr>
      <a:lvl2pPr marL="544116" indent="-2726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1650">
          <a:solidFill>
            <a:schemeClr val="tx1"/>
          </a:solidFill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lvl2pPr>
      <a:lvl3pPr marL="875110" indent="-27265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1500">
          <a:solidFill>
            <a:schemeClr val="tx1"/>
          </a:solidFill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lvl3pPr>
      <a:lvl4pPr marL="1272779" indent="-12977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200">
          <a:solidFill>
            <a:schemeClr val="tx1"/>
          </a:solidFill>
          <a:latin typeface="+mj-lt"/>
          <a:cs typeface="+mn-cs"/>
        </a:defRPr>
      </a:lvl4pPr>
      <a:lvl5pPr marL="15299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5pPr>
      <a:lvl6pPr marL="18728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6pPr>
      <a:lvl7pPr marL="22157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7pPr>
      <a:lvl8pPr marL="25586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8pPr>
      <a:lvl9pPr marL="2901554" indent="-122635" algn="l" rtl="0" eaLnBrk="1" fontAlgn="base" hangingPunct="1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8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88" r:id="rId2"/>
    <p:sldLayoutId id="2147483867" r:id="rId3"/>
    <p:sldLayoutId id="2147483868" r:id="rId4"/>
    <p:sldLayoutId id="2147483893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90" r:id="rId11"/>
    <p:sldLayoutId id="2147483892" r:id="rId12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3" r:id="rId5"/>
    <p:sldLayoutId id="2147483900" r:id="rId6"/>
    <p:sldLayoutId id="2147483901" r:id="rId7"/>
    <p:sldLayoutId id="2147483902" r:id="rId8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4" r:id="rId19"/>
    <p:sldLayoutId id="2147483925" r:id="rId20"/>
    <p:sldLayoutId id="2147483926" r:id="rId21"/>
    <p:sldLayoutId id="2147483927" r:id="rId22"/>
    <p:sldLayoutId id="2147483928" r:id="rId2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5388"/>
            <a:ext cx="87471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1116" y="0"/>
            <a:ext cx="9165116" cy="54868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4800" b="1" dirty="0">
              <a:solidFill>
                <a:srgbClr val="C40D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4006" r:id="rId25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47667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om de modelstijlen te bewerken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Tweede niveau</a:t>
            </a:r>
          </a:p>
          <a:p>
            <a:pPr marL="1071563" marR="0" lvl="2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0850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SzTx/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88" marR="0" indent="-363538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rgbClr val="C40D0F"/>
        </a:buClr>
        <a:buSzTx/>
        <a:buFont typeface="Wingdings" pitchFamily="2" charset="2"/>
        <a:buChar char="Ø"/>
        <a:tabLst>
          <a:tab pos="725488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marR="0" indent="-346075" algn="l" defTabSz="914400" rtl="0" eaLnBrk="1" fontAlgn="base" latinLnBrk="0" hangingPunct="1">
        <a:lnSpc>
          <a:spcPct val="95000"/>
        </a:lnSpc>
        <a:spcBef>
          <a:spcPts val="600"/>
        </a:spcBef>
        <a:spcAft>
          <a:spcPct val="0"/>
        </a:spcAft>
        <a:buClr>
          <a:srgbClr val="C40D0F"/>
        </a:buClr>
        <a:buSzTx/>
        <a:buFont typeface="Verdana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8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732240" y="2780929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kern="0" dirty="0">
                <a:solidFill>
                  <a:srgbClr val="FFFFFF"/>
                </a:solidFill>
              </a:rPr>
              <a:t>Thema-ochtend BSD</a:t>
            </a:r>
          </a:p>
          <a:p>
            <a:r>
              <a:rPr lang="nl-NL" sz="2400" kern="0" dirty="0">
                <a:solidFill>
                  <a:srgbClr val="FFFFFF"/>
                </a:solidFill>
              </a:rPr>
              <a:t>11 dec 2024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9741" y="4077072"/>
            <a:ext cx="742257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0" eaLnBrk="0" hangingPunct="0">
              <a:lnSpc>
                <a:spcPct val="90000"/>
              </a:lnSpc>
              <a:spcBef>
                <a:spcPct val="40000"/>
              </a:spcBef>
              <a:buClr>
                <a:srgbClr val="C00000"/>
              </a:buClr>
            </a:pPr>
            <a:r>
              <a:rPr lang="nl-NL" sz="2400" kern="0" dirty="0">
                <a:solidFill>
                  <a:srgbClr val="000000"/>
                </a:solidFill>
              </a:rPr>
              <a:t>Tegenspelen en signaleren</a:t>
            </a:r>
          </a:p>
        </p:txBody>
      </p:sp>
    </p:spTree>
    <p:extLst>
      <p:ext uri="{BB962C8B-B14F-4D97-AF65-F5344CB8AC3E}">
        <p14:creationId xmlns:p14="http://schemas.microsoft.com/office/powerpoint/2010/main" val="2124097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3B1-63AB-40CE-ACBB-25FF8F86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troefcontract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49E97-05D0-4719-B0CE-361D1D34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4</a:t>
            </a:r>
            <a:r>
              <a:rPr lang="nl-NL" dirty="0">
                <a:solidFill>
                  <a:srgbClr val="FF0000"/>
                </a:solidFill>
              </a:rPr>
              <a:t>♥</a:t>
            </a:r>
          </a:p>
          <a:p>
            <a:r>
              <a:rPr lang="nl-NL" dirty="0"/>
              <a:t>Welke kleuren blijven over?</a:t>
            </a:r>
          </a:p>
          <a:p>
            <a:pPr lvl="1"/>
            <a:r>
              <a:rPr lang="nl-NL" dirty="0"/>
              <a:t>klaveren of troef</a:t>
            </a:r>
          </a:p>
          <a:p>
            <a:r>
              <a:rPr lang="nl-NL" dirty="0"/>
              <a:t>Welke kaart?</a:t>
            </a:r>
          </a:p>
          <a:p>
            <a:pPr marL="355600" lvl="1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DDC74D-7760-4ED7-B1A3-81A84298CC21}"/>
              </a:ext>
            </a:extLst>
          </p:cNvPr>
          <p:cNvSpPr txBox="1"/>
          <p:nvPr/>
        </p:nvSpPr>
        <p:spPr>
          <a:xfrm>
            <a:off x="1690532" y="134076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B85CC4-A4BC-41CB-A321-49427BA9734C}"/>
              </a:ext>
            </a:extLst>
          </p:cNvPr>
          <p:cNvSpPr txBox="1"/>
          <p:nvPr/>
        </p:nvSpPr>
        <p:spPr>
          <a:xfrm>
            <a:off x="2411413" y="134076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7760C6-A2AA-445D-A7DE-438EE63D22BA}"/>
              </a:ext>
            </a:extLst>
          </p:cNvPr>
          <p:cNvSpPr txBox="1"/>
          <p:nvPr/>
        </p:nvSpPr>
        <p:spPr>
          <a:xfrm>
            <a:off x="245728" y="200147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6F5EA3-F521-4315-B4E9-E55CDD41901A}"/>
              </a:ext>
            </a:extLst>
          </p:cNvPr>
          <p:cNvSpPr txBox="1"/>
          <p:nvPr/>
        </p:nvSpPr>
        <p:spPr>
          <a:xfrm>
            <a:off x="966609" y="200147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B1D8B6-67EA-4A2E-AE6A-4DEF4E4DDB20}"/>
              </a:ext>
            </a:extLst>
          </p:cNvPr>
          <p:cNvSpPr txBox="1"/>
          <p:nvPr/>
        </p:nvSpPr>
        <p:spPr>
          <a:xfrm>
            <a:off x="1678536" y="200147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2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0E3DD6-92DD-42F3-B855-A9456DABD24B}"/>
              </a:ext>
            </a:extLst>
          </p:cNvPr>
          <p:cNvSpPr txBox="1"/>
          <p:nvPr/>
        </p:nvSpPr>
        <p:spPr>
          <a:xfrm>
            <a:off x="2411413" y="200147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852246-53C2-449E-92BA-53230DAF7068}"/>
              </a:ext>
            </a:extLst>
          </p:cNvPr>
          <p:cNvSpPr txBox="1"/>
          <p:nvPr/>
        </p:nvSpPr>
        <p:spPr>
          <a:xfrm>
            <a:off x="245728" y="2636912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4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878B51-586B-4580-8853-1AE55B4D3372}"/>
              </a:ext>
            </a:extLst>
          </p:cNvPr>
          <p:cNvSpPr txBox="1"/>
          <p:nvPr/>
        </p:nvSpPr>
        <p:spPr>
          <a:xfrm>
            <a:off x="966609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3943E3-D47D-4E14-B08A-21745034E712}"/>
              </a:ext>
            </a:extLst>
          </p:cNvPr>
          <p:cNvSpPr txBox="1"/>
          <p:nvPr/>
        </p:nvSpPr>
        <p:spPr>
          <a:xfrm>
            <a:off x="1678536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56FEC7E-2649-4BE2-873A-AAE19FE89251}"/>
              </a:ext>
            </a:extLst>
          </p:cNvPr>
          <p:cNvSpPr txBox="1"/>
          <p:nvPr/>
        </p:nvSpPr>
        <p:spPr>
          <a:xfrm>
            <a:off x="2411413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3D7B596C-3955-462E-99E7-F6BE4C0D361F}"/>
              </a:ext>
            </a:extLst>
          </p:cNvPr>
          <p:cNvSpPr/>
          <p:nvPr/>
        </p:nvSpPr>
        <p:spPr bwMode="auto">
          <a:xfrm>
            <a:off x="4500563" y="5230356"/>
            <a:ext cx="3923903" cy="1368152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laagste kaart belooft een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honneur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58F04265-8389-46FD-975C-B1C9C629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76" y="698167"/>
            <a:ext cx="5844839" cy="23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3A8B80B6-C06B-41A8-A50F-B7BCDCE8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45" y="5303609"/>
            <a:ext cx="1080467" cy="1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6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3F23-55DB-4F5B-87AD-F8369F6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troefcontract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BB3F7-676B-4D28-8E24-99954FBE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048040"/>
            <a:ext cx="4896544" cy="1409378"/>
          </a:xfrm>
        </p:spPr>
        <p:txBody>
          <a:bodyPr/>
          <a:lstStyle/>
          <a:p>
            <a:r>
              <a:rPr lang="nl-NL" dirty="0"/>
              <a:t>Oost leider in 4♠</a:t>
            </a:r>
          </a:p>
          <a:p>
            <a:r>
              <a:rPr lang="nl-NL" dirty="0"/>
              <a:t>Uitkomst: welke kleur?</a:t>
            </a:r>
          </a:p>
          <a:p>
            <a:pPr lvl="1"/>
            <a:r>
              <a:rPr lang="nl-NL" dirty="0"/>
              <a:t>een lastige </a:t>
            </a:r>
          </a:p>
          <a:p>
            <a:pPr lvl="1"/>
            <a:r>
              <a:rPr lang="nl-NL" dirty="0"/>
              <a:t>ruiten voorkeur</a:t>
            </a:r>
          </a:p>
          <a:p>
            <a:r>
              <a:rPr lang="nl-NL" dirty="0"/>
              <a:t>Welke kaart?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A2D8AB-54DF-490A-8D9A-F01F05EF1283}"/>
              </a:ext>
            </a:extLst>
          </p:cNvPr>
          <p:cNvSpPr txBox="1"/>
          <p:nvPr/>
        </p:nvSpPr>
        <p:spPr>
          <a:xfrm>
            <a:off x="1696324" y="146602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A01EB5-36B8-4345-AF71-906E48FCC206}"/>
              </a:ext>
            </a:extLst>
          </p:cNvPr>
          <p:cNvSpPr txBox="1"/>
          <p:nvPr/>
        </p:nvSpPr>
        <p:spPr>
          <a:xfrm>
            <a:off x="2417205" y="146602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2A5FF4-74B3-4F2D-814F-3D36A5927987}"/>
              </a:ext>
            </a:extLst>
          </p:cNvPr>
          <p:cNvSpPr txBox="1"/>
          <p:nvPr/>
        </p:nvSpPr>
        <p:spPr>
          <a:xfrm>
            <a:off x="251520" y="212673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E76B4-3521-4A0B-853B-FEDC157E4B9F}"/>
              </a:ext>
            </a:extLst>
          </p:cNvPr>
          <p:cNvSpPr txBox="1"/>
          <p:nvPr/>
        </p:nvSpPr>
        <p:spPr>
          <a:xfrm>
            <a:off x="972401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8D0F2B-7FAC-4247-B200-01AE3994D276}"/>
              </a:ext>
            </a:extLst>
          </p:cNvPr>
          <p:cNvSpPr txBox="1"/>
          <p:nvPr/>
        </p:nvSpPr>
        <p:spPr>
          <a:xfrm>
            <a:off x="1684328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BA1DFF-155C-45EC-B9FA-2A5E90A0F04C}"/>
              </a:ext>
            </a:extLst>
          </p:cNvPr>
          <p:cNvSpPr txBox="1"/>
          <p:nvPr/>
        </p:nvSpPr>
        <p:spPr>
          <a:xfrm>
            <a:off x="2417205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Afgeronde rechthoek 6">
            <a:extLst>
              <a:ext uri="{FF2B5EF4-FFF2-40B4-BE49-F238E27FC236}">
                <a16:creationId xmlns:a16="http://schemas.microsoft.com/office/drawing/2014/main" id="{6642125C-8841-44C3-A780-4B2E5AB8DB79}"/>
              </a:ext>
            </a:extLst>
          </p:cNvPr>
          <p:cNvSpPr/>
          <p:nvPr/>
        </p:nvSpPr>
        <p:spPr bwMode="auto">
          <a:xfrm>
            <a:off x="3995936" y="5378982"/>
            <a:ext cx="4032448" cy="1409379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8 hoogste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middenkaart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ontkent een plaatje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62E0D6-19DE-439C-83CF-0A257816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081" y="606936"/>
            <a:ext cx="5922481" cy="224600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3EF816D0-7F1C-46F4-B294-4616C3B0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8983"/>
            <a:ext cx="919805" cy="14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8389A56B-1FD7-43E5-B1D8-5C258195E770}"/>
              </a:ext>
            </a:extLst>
          </p:cNvPr>
          <p:cNvSpPr/>
          <p:nvPr/>
        </p:nvSpPr>
        <p:spPr bwMode="auto">
          <a:xfrm>
            <a:off x="4544986" y="3074726"/>
            <a:ext cx="4392488" cy="193749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 niet aantrekkelijk onder een Heer uitkomen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♣3 in troef: niet onder een Aas uitkomen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♣A je vangt niets</a:t>
            </a:r>
          </a:p>
        </p:txBody>
      </p:sp>
    </p:spTree>
    <p:extLst>
      <p:ext uri="{BB962C8B-B14F-4D97-AF65-F5344CB8AC3E}">
        <p14:creationId xmlns:p14="http://schemas.microsoft.com/office/powerpoint/2010/main" val="114555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3B1-63AB-40CE-ACBB-25FF8F86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uitkomstkleur: luister naar de bieding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49E97-05D0-4719-B0CE-361D1D34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4</a:t>
            </a:r>
            <a:r>
              <a:rPr lang="nl-NL" dirty="0">
                <a:solidFill>
                  <a:srgbClr val="FF0000"/>
                </a:solidFill>
              </a:rPr>
              <a:t>♥</a:t>
            </a:r>
          </a:p>
          <a:p>
            <a:r>
              <a:rPr lang="nl-NL" dirty="0"/>
              <a:t>Hoeveel ruiten bij partner?</a:t>
            </a:r>
          </a:p>
          <a:p>
            <a:pPr lvl="1"/>
            <a:r>
              <a:rPr lang="nl-NL" dirty="0"/>
              <a:t>maximaal 1</a:t>
            </a:r>
          </a:p>
          <a:p>
            <a:r>
              <a:rPr lang="nl-NL" dirty="0"/>
              <a:t>Welke kaart?</a:t>
            </a:r>
          </a:p>
          <a:p>
            <a:pPr marL="355600" lvl="1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DDC74D-7760-4ED7-B1A3-81A84298CC21}"/>
              </a:ext>
            </a:extLst>
          </p:cNvPr>
          <p:cNvSpPr txBox="1"/>
          <p:nvPr/>
        </p:nvSpPr>
        <p:spPr>
          <a:xfrm>
            <a:off x="226033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B85CC4-A4BC-41CB-A321-49427BA9734C}"/>
              </a:ext>
            </a:extLst>
          </p:cNvPr>
          <p:cNvSpPr txBox="1"/>
          <p:nvPr/>
        </p:nvSpPr>
        <p:spPr>
          <a:xfrm>
            <a:off x="2411413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7760C6-A2AA-445D-A7DE-438EE63D22BA}"/>
              </a:ext>
            </a:extLst>
          </p:cNvPr>
          <p:cNvSpPr txBox="1"/>
          <p:nvPr/>
        </p:nvSpPr>
        <p:spPr>
          <a:xfrm>
            <a:off x="226033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6F5EA3-F521-4315-B4E9-E55CDD41901A}"/>
              </a:ext>
            </a:extLst>
          </p:cNvPr>
          <p:cNvSpPr txBox="1"/>
          <p:nvPr/>
        </p:nvSpPr>
        <p:spPr>
          <a:xfrm>
            <a:off x="986689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B1D8B6-67EA-4A2E-AE6A-4DEF4E4DDB20}"/>
              </a:ext>
            </a:extLst>
          </p:cNvPr>
          <p:cNvSpPr txBox="1"/>
          <p:nvPr/>
        </p:nvSpPr>
        <p:spPr>
          <a:xfrm>
            <a:off x="1678536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0E3DD6-92DD-42F3-B855-A9456DABD24B}"/>
              </a:ext>
            </a:extLst>
          </p:cNvPr>
          <p:cNvSpPr txBox="1"/>
          <p:nvPr/>
        </p:nvSpPr>
        <p:spPr>
          <a:xfrm>
            <a:off x="2411413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852246-53C2-449E-92BA-53230DAF7068}"/>
              </a:ext>
            </a:extLst>
          </p:cNvPr>
          <p:cNvSpPr txBox="1"/>
          <p:nvPr/>
        </p:nvSpPr>
        <p:spPr>
          <a:xfrm>
            <a:off x="226033" y="2622446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4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878B51-586B-4580-8853-1AE55B4D3372}"/>
              </a:ext>
            </a:extLst>
          </p:cNvPr>
          <p:cNvSpPr txBox="1"/>
          <p:nvPr/>
        </p:nvSpPr>
        <p:spPr>
          <a:xfrm>
            <a:off x="986689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3943E3-D47D-4E14-B08A-21745034E712}"/>
              </a:ext>
            </a:extLst>
          </p:cNvPr>
          <p:cNvSpPr txBox="1"/>
          <p:nvPr/>
        </p:nvSpPr>
        <p:spPr>
          <a:xfrm>
            <a:off x="986689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56FEC7E-2649-4BE2-873A-AAE19FE89251}"/>
              </a:ext>
            </a:extLst>
          </p:cNvPr>
          <p:cNvSpPr txBox="1"/>
          <p:nvPr/>
        </p:nvSpPr>
        <p:spPr>
          <a:xfrm>
            <a:off x="1678536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3D7B596C-3955-462E-99E7-F6BE4C0D361F}"/>
              </a:ext>
            </a:extLst>
          </p:cNvPr>
          <p:cNvSpPr/>
          <p:nvPr/>
        </p:nvSpPr>
        <p:spPr bwMode="auto">
          <a:xfrm>
            <a:off x="4500563" y="5230356"/>
            <a:ext cx="3923903" cy="1368152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plan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ruiten doorspelen voor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introever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bij partner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904D654-7380-41AC-857A-01052DD0FF3B}"/>
              </a:ext>
            </a:extLst>
          </p:cNvPr>
          <p:cNvSpPr txBox="1"/>
          <p:nvPr/>
        </p:nvSpPr>
        <p:spPr>
          <a:xfrm>
            <a:off x="1678536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3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7C2D76C-6158-455E-A1B3-210B6535B75C}"/>
              </a:ext>
            </a:extLst>
          </p:cNvPr>
          <p:cNvSpPr txBox="1"/>
          <p:nvPr/>
        </p:nvSpPr>
        <p:spPr>
          <a:xfrm>
            <a:off x="2411413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72081101-89BE-4063-AB36-342FA710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40" y="5574566"/>
            <a:ext cx="806632" cy="1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4E831CE-BD09-44AB-8914-79F46EF784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04" y="735145"/>
            <a:ext cx="5904692" cy="24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3B1-63AB-40CE-ACBB-25FF8F86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uitkomstkleur: luister naar de bieding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49E97-05D0-4719-B0CE-361D1D34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6" y="3429000"/>
            <a:ext cx="4790695" cy="1409378"/>
          </a:xfrm>
        </p:spPr>
        <p:txBody>
          <a:bodyPr/>
          <a:lstStyle/>
          <a:p>
            <a:r>
              <a:rPr lang="nl-NL" dirty="0"/>
              <a:t>Je bent uitgekomen met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</a:t>
            </a:r>
          </a:p>
          <a:p>
            <a:r>
              <a:rPr lang="nl-NL" dirty="0"/>
              <a:t>Welke ruiten in slag 2?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 err="1"/>
              <a:t>Lavinthalsignaal</a:t>
            </a:r>
            <a:endParaRPr lang="nl-NL" dirty="0"/>
          </a:p>
          <a:p>
            <a:pPr marL="355600" lvl="1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DDC74D-7760-4ED7-B1A3-81A84298CC21}"/>
              </a:ext>
            </a:extLst>
          </p:cNvPr>
          <p:cNvSpPr txBox="1"/>
          <p:nvPr/>
        </p:nvSpPr>
        <p:spPr>
          <a:xfrm>
            <a:off x="226033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B85CC4-A4BC-41CB-A321-49427BA9734C}"/>
              </a:ext>
            </a:extLst>
          </p:cNvPr>
          <p:cNvSpPr txBox="1"/>
          <p:nvPr/>
        </p:nvSpPr>
        <p:spPr>
          <a:xfrm>
            <a:off x="2411413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7760C6-A2AA-445D-A7DE-438EE63D22BA}"/>
              </a:ext>
            </a:extLst>
          </p:cNvPr>
          <p:cNvSpPr txBox="1"/>
          <p:nvPr/>
        </p:nvSpPr>
        <p:spPr>
          <a:xfrm>
            <a:off x="226033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6F5EA3-F521-4315-B4E9-E55CDD41901A}"/>
              </a:ext>
            </a:extLst>
          </p:cNvPr>
          <p:cNvSpPr txBox="1"/>
          <p:nvPr/>
        </p:nvSpPr>
        <p:spPr>
          <a:xfrm>
            <a:off x="986689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B1D8B6-67EA-4A2E-AE6A-4DEF4E4DDB20}"/>
              </a:ext>
            </a:extLst>
          </p:cNvPr>
          <p:cNvSpPr txBox="1"/>
          <p:nvPr/>
        </p:nvSpPr>
        <p:spPr>
          <a:xfrm>
            <a:off x="1678536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0E3DD6-92DD-42F3-B855-A9456DABD24B}"/>
              </a:ext>
            </a:extLst>
          </p:cNvPr>
          <p:cNvSpPr txBox="1"/>
          <p:nvPr/>
        </p:nvSpPr>
        <p:spPr>
          <a:xfrm>
            <a:off x="2411413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852246-53C2-449E-92BA-53230DAF7068}"/>
              </a:ext>
            </a:extLst>
          </p:cNvPr>
          <p:cNvSpPr txBox="1"/>
          <p:nvPr/>
        </p:nvSpPr>
        <p:spPr>
          <a:xfrm>
            <a:off x="226033" y="2622446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4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878B51-586B-4580-8853-1AE55B4D3372}"/>
              </a:ext>
            </a:extLst>
          </p:cNvPr>
          <p:cNvSpPr txBox="1"/>
          <p:nvPr/>
        </p:nvSpPr>
        <p:spPr>
          <a:xfrm>
            <a:off x="986689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3943E3-D47D-4E14-B08A-21745034E712}"/>
              </a:ext>
            </a:extLst>
          </p:cNvPr>
          <p:cNvSpPr txBox="1"/>
          <p:nvPr/>
        </p:nvSpPr>
        <p:spPr>
          <a:xfrm>
            <a:off x="986689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56FEC7E-2649-4BE2-873A-AAE19FE89251}"/>
              </a:ext>
            </a:extLst>
          </p:cNvPr>
          <p:cNvSpPr txBox="1"/>
          <p:nvPr/>
        </p:nvSpPr>
        <p:spPr>
          <a:xfrm>
            <a:off x="1678536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3D7B596C-3955-462E-99E7-F6BE4C0D361F}"/>
              </a:ext>
            </a:extLst>
          </p:cNvPr>
          <p:cNvSpPr/>
          <p:nvPr/>
        </p:nvSpPr>
        <p:spPr bwMode="auto">
          <a:xfrm>
            <a:off x="3563888" y="4552022"/>
            <a:ext cx="5347747" cy="200247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Hoogste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middenkaart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‘partner</a:t>
            </a: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jij krijgt een </a:t>
            </a:r>
            <a:r>
              <a:rPr kumimoji="0" lang="nl-NL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introever</a:t>
            </a:r>
            <a:endParaRPr kumimoji="0" lang="nl-NL" sz="2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kom terug met de hoogst overgebleven kleur: schoppen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baseline="0" dirty="0">
                <a:solidFill>
                  <a:srgbClr val="000000"/>
                </a:solidFill>
                <a:latin typeface="Verdana"/>
                <a:cs typeface="Arial"/>
              </a:rPr>
              <a:t>troefkleur telt niet mee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904D654-7380-41AC-857A-01052DD0FF3B}"/>
              </a:ext>
            </a:extLst>
          </p:cNvPr>
          <p:cNvSpPr txBox="1"/>
          <p:nvPr/>
        </p:nvSpPr>
        <p:spPr>
          <a:xfrm>
            <a:off x="1678536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3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7C2D76C-6158-455E-A1B3-210B6535B75C}"/>
              </a:ext>
            </a:extLst>
          </p:cNvPr>
          <p:cNvSpPr txBox="1"/>
          <p:nvPr/>
        </p:nvSpPr>
        <p:spPr>
          <a:xfrm>
            <a:off x="2411413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EF0709D1-0A37-4730-A42A-CD56CEDF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89" y="4478895"/>
            <a:ext cx="917214" cy="1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DC03CF4-1892-4057-8476-CCE0EB6A72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04" y="735145"/>
            <a:ext cx="5904692" cy="24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3B1-63AB-40CE-ACBB-25FF8F86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uitkomstkleur: luister naar de bieding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49E97-05D0-4719-B0CE-361D1D34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6" y="3429000"/>
            <a:ext cx="4790695" cy="1409378"/>
          </a:xfrm>
        </p:spPr>
        <p:txBody>
          <a:bodyPr/>
          <a:lstStyle/>
          <a:p>
            <a:r>
              <a:rPr lang="nl-NL" dirty="0"/>
              <a:t>Je bent uitgekomen met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</a:t>
            </a:r>
          </a:p>
          <a:p>
            <a:r>
              <a:rPr lang="nl-NL" dirty="0"/>
              <a:t>Welke ruiten in slag 2?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 err="1"/>
              <a:t>Lavinthalsignaal</a:t>
            </a:r>
            <a:endParaRPr lang="nl-NL" dirty="0"/>
          </a:p>
          <a:p>
            <a:pPr marL="355600" lvl="1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DDC74D-7760-4ED7-B1A3-81A84298CC21}"/>
              </a:ext>
            </a:extLst>
          </p:cNvPr>
          <p:cNvSpPr txBox="1"/>
          <p:nvPr/>
        </p:nvSpPr>
        <p:spPr>
          <a:xfrm>
            <a:off x="226033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B85CC4-A4BC-41CB-A321-49427BA9734C}"/>
              </a:ext>
            </a:extLst>
          </p:cNvPr>
          <p:cNvSpPr txBox="1"/>
          <p:nvPr/>
        </p:nvSpPr>
        <p:spPr>
          <a:xfrm>
            <a:off x="2411413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7760C6-A2AA-445D-A7DE-438EE63D22BA}"/>
              </a:ext>
            </a:extLst>
          </p:cNvPr>
          <p:cNvSpPr txBox="1"/>
          <p:nvPr/>
        </p:nvSpPr>
        <p:spPr>
          <a:xfrm>
            <a:off x="226033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6F5EA3-F521-4315-B4E9-E55CDD41901A}"/>
              </a:ext>
            </a:extLst>
          </p:cNvPr>
          <p:cNvSpPr txBox="1"/>
          <p:nvPr/>
        </p:nvSpPr>
        <p:spPr>
          <a:xfrm>
            <a:off x="986689" y="1320889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B1D8B6-67EA-4A2E-AE6A-4DEF4E4DDB20}"/>
              </a:ext>
            </a:extLst>
          </p:cNvPr>
          <p:cNvSpPr txBox="1"/>
          <p:nvPr/>
        </p:nvSpPr>
        <p:spPr>
          <a:xfrm>
            <a:off x="1678536" y="1320889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0E3DD6-92DD-42F3-B855-A9456DABD24B}"/>
              </a:ext>
            </a:extLst>
          </p:cNvPr>
          <p:cNvSpPr txBox="1"/>
          <p:nvPr/>
        </p:nvSpPr>
        <p:spPr>
          <a:xfrm>
            <a:off x="2411413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852246-53C2-449E-92BA-53230DAF7068}"/>
              </a:ext>
            </a:extLst>
          </p:cNvPr>
          <p:cNvSpPr txBox="1"/>
          <p:nvPr/>
        </p:nvSpPr>
        <p:spPr>
          <a:xfrm>
            <a:off x="226033" y="2622446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4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878B51-586B-4580-8853-1AE55B4D3372}"/>
              </a:ext>
            </a:extLst>
          </p:cNvPr>
          <p:cNvSpPr txBox="1"/>
          <p:nvPr/>
        </p:nvSpPr>
        <p:spPr>
          <a:xfrm>
            <a:off x="986689" y="1947267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3943E3-D47D-4E14-B08A-21745034E712}"/>
              </a:ext>
            </a:extLst>
          </p:cNvPr>
          <p:cNvSpPr txBox="1"/>
          <p:nvPr/>
        </p:nvSpPr>
        <p:spPr>
          <a:xfrm>
            <a:off x="986689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56FEC7E-2649-4BE2-873A-AAE19FE89251}"/>
              </a:ext>
            </a:extLst>
          </p:cNvPr>
          <p:cNvSpPr txBox="1"/>
          <p:nvPr/>
        </p:nvSpPr>
        <p:spPr>
          <a:xfrm>
            <a:off x="1678536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3D7B596C-3955-462E-99E7-F6BE4C0D361F}"/>
              </a:ext>
            </a:extLst>
          </p:cNvPr>
          <p:cNvSpPr/>
          <p:nvPr/>
        </p:nvSpPr>
        <p:spPr bwMode="auto">
          <a:xfrm>
            <a:off x="3563888" y="4552022"/>
            <a:ext cx="5347747" cy="200247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Laagste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middenkaart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‘partner</a:t>
            </a: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jij krijgt een </a:t>
            </a:r>
            <a:r>
              <a:rPr kumimoji="0" lang="nl-NL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introever</a:t>
            </a:r>
            <a:endParaRPr kumimoji="0" lang="nl-NL" sz="22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kom terug met de laagst overgebleven kleur: klaveren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baseline="0" dirty="0">
                <a:solidFill>
                  <a:srgbClr val="000000"/>
                </a:solidFill>
                <a:latin typeface="Verdana"/>
                <a:cs typeface="Arial"/>
              </a:rPr>
              <a:t>troefkleur telt niet mee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904D654-7380-41AC-857A-01052DD0FF3B}"/>
              </a:ext>
            </a:extLst>
          </p:cNvPr>
          <p:cNvSpPr txBox="1"/>
          <p:nvPr/>
        </p:nvSpPr>
        <p:spPr>
          <a:xfrm>
            <a:off x="1678536" y="1947267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3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7C2D76C-6158-455E-A1B3-210B6535B75C}"/>
              </a:ext>
            </a:extLst>
          </p:cNvPr>
          <p:cNvSpPr txBox="1"/>
          <p:nvPr/>
        </p:nvSpPr>
        <p:spPr>
          <a:xfrm>
            <a:off x="2411413" y="26224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0CA4B7E-3DD6-47FD-BA02-ECBCC66A4C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730455"/>
            <a:ext cx="5976664" cy="2433623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58C41C0E-F86C-4E76-AB34-C1EF7779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09" y="4485416"/>
            <a:ext cx="916332" cy="143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3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B347E-F741-AF44-3BD9-0EE92481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rgbClr val="FF0000"/>
                </a:solidFill>
              </a:rPr>
              <a:t>PAUZE, WE GAAN SPELEN !</a:t>
            </a:r>
          </a:p>
        </p:txBody>
      </p:sp>
    </p:spTree>
    <p:extLst>
      <p:ext uri="{BB962C8B-B14F-4D97-AF65-F5344CB8AC3E}">
        <p14:creationId xmlns:p14="http://schemas.microsoft.com/office/powerpoint/2010/main" val="974170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De 3</a:t>
            </a:r>
            <a:r>
              <a:rPr kumimoji="0" lang="nl-NL" sz="2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e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 man (1)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54820" y="620713"/>
            <a:ext cx="5093196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Uitkomst: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4 </a:t>
            </a:r>
          </a:p>
          <a:p>
            <a:pPr marL="265113" marR="0" lvl="0" indent="-265113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Dummy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6 </a:t>
            </a:r>
          </a:p>
          <a:p>
            <a:pPr marL="265113" marR="0" lvl="0" indent="-265113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West belooft?</a:t>
            </a:r>
          </a:p>
          <a:p>
            <a:pPr marL="722313" marR="0" lvl="1" indent="-277813" algn="l" defTabSz="914400" rtl="0" eaLnBrk="0" fontAlgn="base" latinLnBrk="0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1 of 2 honneurs</a:t>
            </a:r>
          </a:p>
          <a:p>
            <a:pPr marL="1068388" marR="0" lvl="2" indent="-277813" algn="l" defTabSz="914400" rtl="0" eaLnBrk="0" fontAlgn="base" latinLnBrk="0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dus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A en/of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V</a:t>
            </a:r>
          </a:p>
          <a:p>
            <a:pPr marL="265113" marR="0" lvl="0" indent="-265113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Oost?</a:t>
            </a:r>
          </a:p>
          <a:p>
            <a:pPr marL="722313" marR="0" lvl="1" indent="-277813" algn="l" defTabSz="914400" rtl="0" eaLnBrk="0" fontAlgn="base" latinLnBrk="0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H</a:t>
            </a:r>
          </a:p>
          <a:p>
            <a:pPr marL="265113" marR="0" lvl="0" indent="-265113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Vervolg Oost?</a:t>
            </a:r>
          </a:p>
          <a:p>
            <a:pPr marL="722313" marR="0" lvl="1" indent="-277813" algn="l" defTabSz="914400" rtl="0" eaLnBrk="0" fontAlgn="base" latinLnBrk="0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B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8" y="786823"/>
            <a:ext cx="1736247" cy="17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89" y="2681367"/>
            <a:ext cx="1593345" cy="178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42" y="2641624"/>
            <a:ext cx="1811263" cy="18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6013"/>
            <a:ext cx="2158004" cy="1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fgeronde rechthoek 8"/>
          <p:cNvSpPr/>
          <p:nvPr/>
        </p:nvSpPr>
        <p:spPr bwMode="auto">
          <a:xfrm>
            <a:off x="5724128" y="786822"/>
            <a:ext cx="1208947" cy="1778578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" name="Afgeronde rechthoek 9"/>
          <p:cNvSpPr/>
          <p:nvPr/>
        </p:nvSpPr>
        <p:spPr bwMode="auto">
          <a:xfrm>
            <a:off x="7126685" y="2658428"/>
            <a:ext cx="341792" cy="1825834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51" y="4548361"/>
            <a:ext cx="1798434" cy="17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fgeronde rechthoek 11"/>
          <p:cNvSpPr/>
          <p:nvPr/>
        </p:nvSpPr>
        <p:spPr bwMode="auto">
          <a:xfrm>
            <a:off x="88558" y="4882008"/>
            <a:ext cx="5140720" cy="1663605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marR="0" lvl="0" indent="-276225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De derde man doet wat hij kan</a:t>
            </a:r>
          </a:p>
          <a:p>
            <a:pPr marL="361950" marR="0" lvl="0" indent="-276225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Vervolg:</a:t>
            </a:r>
          </a:p>
          <a:p>
            <a:pPr marL="712788" marR="0" lvl="1" indent="-350838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met 2 kaarten: de hoogste</a:t>
            </a:r>
          </a:p>
          <a:p>
            <a:pPr marL="712788" marR="0" lvl="1" indent="-350838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met 3+ kaarten: de laagste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89" y="2658428"/>
            <a:ext cx="1673609" cy="18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36" y="2653203"/>
            <a:ext cx="1715239" cy="18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fgeronde rechthoek 14"/>
          <p:cNvSpPr/>
          <p:nvPr/>
        </p:nvSpPr>
        <p:spPr bwMode="auto">
          <a:xfrm>
            <a:off x="5949865" y="4548361"/>
            <a:ext cx="1176820" cy="178381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leider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SA-contract</a:t>
            </a: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4133085" y="2618247"/>
            <a:ext cx="1082104" cy="1783812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8628"/>
            <a:ext cx="9144000" cy="567308"/>
          </a:xfrm>
        </p:spPr>
        <p:txBody>
          <a:bodyPr/>
          <a:lstStyle/>
          <a:p>
            <a:r>
              <a:rPr lang="nl-NL" dirty="0"/>
              <a:t>De 3</a:t>
            </a:r>
            <a:r>
              <a:rPr lang="nl-NL" baseline="30000" dirty="0"/>
              <a:t>e</a:t>
            </a:r>
            <a:r>
              <a:rPr lang="nl-NL" dirty="0"/>
              <a:t> man (2)</a:t>
            </a: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-17140" y="764704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Uitkomst West? 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4 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Verloop slag 1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Wie heeft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♦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B?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Symbol"/>
              </a:rPr>
              <a:t>Leider!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41" y="832998"/>
            <a:ext cx="1686130" cy="180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05" y="2638354"/>
            <a:ext cx="2097359" cy="18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fgeronde rechthoek 21"/>
          <p:cNvSpPr/>
          <p:nvPr/>
        </p:nvSpPr>
        <p:spPr bwMode="auto">
          <a:xfrm>
            <a:off x="5724128" y="849022"/>
            <a:ext cx="1284643" cy="1760033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3" name="Afgeronde rechthoek 22"/>
          <p:cNvSpPr/>
          <p:nvPr/>
        </p:nvSpPr>
        <p:spPr bwMode="auto">
          <a:xfrm>
            <a:off x="4132810" y="2670869"/>
            <a:ext cx="1015254" cy="1827421"/>
          </a:xfrm>
          <a:prstGeom prst="roundRect">
            <a:avLst/>
          </a:prstGeom>
          <a:solidFill>
            <a:srgbClr val="FFC000">
              <a:alpha val="4117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4" name="Afgeronde rechthoek 23"/>
          <p:cNvSpPr/>
          <p:nvPr/>
        </p:nvSpPr>
        <p:spPr bwMode="auto">
          <a:xfrm>
            <a:off x="107505" y="5013176"/>
            <a:ext cx="4824536" cy="1663605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marR="0" lvl="0" indent="-276225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De derde man doet wat hij kan</a:t>
            </a:r>
          </a:p>
          <a:p>
            <a:pPr marL="361950" marR="0" lvl="0" indent="-276225" algn="l" defTabSz="7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  <a:sym typeface="Symbol" pitchFamily="18" charset="2"/>
              </a:rPr>
              <a:t>én speelt de laagste kaart van een serie</a:t>
            </a: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35157"/>
            <a:ext cx="1860707" cy="18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74" y="2635303"/>
            <a:ext cx="1686003" cy="18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72" y="2615262"/>
            <a:ext cx="1918855" cy="19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hoek 27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leider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SA-contract</a:t>
            </a:r>
          </a:p>
        </p:txBody>
      </p:sp>
    </p:spTree>
    <p:extLst>
      <p:ext uri="{BB962C8B-B14F-4D97-AF65-F5344CB8AC3E}">
        <p14:creationId xmlns:p14="http://schemas.microsoft.com/office/powerpoint/2010/main" val="19442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83" y="2618575"/>
            <a:ext cx="769671" cy="119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De 2</a:t>
            </a:r>
            <a:r>
              <a:rPr kumimoji="0" lang="nl-NL" sz="28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e</a:t>
            </a: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 man (1)</a:t>
            </a: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 bwMode="auto">
          <a:xfrm>
            <a:off x="-5454" y="603046"/>
            <a:ext cx="42973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tabLst>
                <a:tab pos="725488" algn="l"/>
              </a:tabLst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071563" indent="-346075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Dummy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aan slag en speelt ♣3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Welke kaart?</a:t>
            </a:r>
          </a:p>
          <a:p>
            <a:pPr lvl="1" indent="-342900">
              <a:spcBef>
                <a:spcPct val="75000"/>
              </a:spcBef>
              <a:tabLst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♣A of ♣5?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Effect ♣A?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leider 2 klaver-</a:t>
            </a:r>
            <a:b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</a:b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slagen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Effect ♣5?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cs typeface="Arial"/>
              </a:rPr>
              <a:t>slechts één slag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48264" y="3216501"/>
            <a:ext cx="45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jij</a:t>
            </a: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0" y="5205821"/>
            <a:ext cx="3598003" cy="1584176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</a:pPr>
            <a:r>
              <a:rPr lang="nl-NL" sz="2400" b="1" dirty="0">
                <a:solidFill>
                  <a:srgbClr val="000000"/>
                </a:solidFill>
                <a:latin typeface="Verdana"/>
                <a:cs typeface="Arial"/>
              </a:rPr>
              <a:t>Tip tegenspel</a:t>
            </a:r>
          </a:p>
          <a:p>
            <a:pPr marL="266700" indent="-26670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Speel in de 2</a:t>
            </a:r>
            <a:r>
              <a:rPr lang="nl-NL" baseline="30000" dirty="0">
                <a:solidFill>
                  <a:srgbClr val="000000"/>
                </a:solidFill>
                <a:latin typeface="Verdana"/>
                <a:cs typeface="Arial"/>
              </a:rPr>
              <a:t>e</a:t>
            </a: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 hand je laagste kaart</a:t>
            </a:r>
          </a:p>
          <a:p>
            <a:pPr marL="266700" indent="-26670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Meestal goed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86" y="762795"/>
            <a:ext cx="1817027" cy="16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543558"/>
            <a:ext cx="1813515" cy="16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81" y="2543557"/>
            <a:ext cx="1711610" cy="16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76" y="4277273"/>
            <a:ext cx="1710337" cy="17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30" y="2494453"/>
            <a:ext cx="1710337" cy="176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72" y="2462549"/>
            <a:ext cx="1710337" cy="18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De 2</a:t>
            </a:r>
            <a:r>
              <a:rPr kumimoji="0" lang="nl-NL" sz="2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e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 man (2)</a:t>
            </a: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 bwMode="auto">
          <a:xfrm>
            <a:off x="-5454" y="603046"/>
            <a:ext cx="429736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tabLst>
                <a:tab pos="725488" algn="l"/>
              </a:tabLst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071563" indent="-346075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r>
              <a:rPr lang="nl-NL" dirty="0"/>
              <a:t>Leider aan slag en speelt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V</a:t>
            </a:r>
          </a:p>
          <a:p>
            <a:r>
              <a:rPr lang="nl-NL" dirty="0"/>
              <a:t>Effect 2</a:t>
            </a:r>
            <a:r>
              <a:rPr lang="nl-NL" baseline="30000" dirty="0"/>
              <a:t>e</a:t>
            </a:r>
            <a:r>
              <a:rPr lang="nl-NL" dirty="0"/>
              <a:t> man laag?</a:t>
            </a:r>
          </a:p>
          <a:p>
            <a:pPr lvl="1"/>
            <a:r>
              <a:rPr lang="nl-NL" dirty="0"/>
              <a:t>leider snijdt op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pPr lvl="2"/>
            <a:r>
              <a:rPr lang="nl-NL" dirty="0"/>
              <a:t>geen enkele slag</a:t>
            </a:r>
          </a:p>
          <a:p>
            <a:r>
              <a:rPr lang="nl-NL" dirty="0"/>
              <a:t>Welke kaart?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10 wordt slag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5657897" y="3181502"/>
            <a:ext cx="450109" cy="338554"/>
          </a:xfrm>
          <a:prstGeom prst="rect">
            <a:avLst/>
          </a:prstGeom>
          <a:solidFill>
            <a:srgbClr val="B5DE97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jij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73" y="803512"/>
            <a:ext cx="1695757" cy="16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62" y="4238454"/>
            <a:ext cx="2032042" cy="171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81502"/>
            <a:ext cx="678818" cy="96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03" y="2554085"/>
            <a:ext cx="1688591" cy="168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03" y="2531314"/>
            <a:ext cx="1691224" cy="170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76" y="2522103"/>
            <a:ext cx="184378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31314"/>
            <a:ext cx="1645374" cy="16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fgeronde rechthoek 30"/>
          <p:cNvSpPr/>
          <p:nvPr/>
        </p:nvSpPr>
        <p:spPr bwMode="auto">
          <a:xfrm>
            <a:off x="98624" y="4292600"/>
            <a:ext cx="4017699" cy="192801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</a:pPr>
            <a:r>
              <a:rPr lang="nl-NL" sz="2400" b="1" dirty="0">
                <a:solidFill>
                  <a:srgbClr val="000000"/>
                </a:solidFill>
                <a:latin typeface="Verdana"/>
                <a:cs typeface="+mn-cs"/>
              </a:rPr>
              <a:t>2</a:t>
            </a:r>
            <a:r>
              <a:rPr lang="nl-NL" sz="2400" b="1" baseline="30000" dirty="0">
                <a:solidFill>
                  <a:srgbClr val="000000"/>
                </a:solidFill>
                <a:latin typeface="Verdana"/>
                <a:cs typeface="+mn-cs"/>
              </a:rPr>
              <a:t>e</a:t>
            </a:r>
            <a:r>
              <a:rPr lang="nl-NL" sz="2400" b="1" dirty="0">
                <a:solidFill>
                  <a:srgbClr val="000000"/>
                </a:solidFill>
                <a:latin typeface="Verdana"/>
                <a:cs typeface="+mn-cs"/>
              </a:rPr>
              <a:t> man </a:t>
            </a:r>
          </a:p>
          <a:p>
            <a:pPr marL="269875" lvl="0" indent="-269875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400" dirty="0" err="1">
                <a:solidFill>
                  <a:srgbClr val="000000"/>
                </a:solidFill>
                <a:latin typeface="Verdana"/>
                <a:cs typeface="+mn-cs"/>
              </a:rPr>
              <a:t>Honneur</a:t>
            </a:r>
            <a:r>
              <a:rPr lang="nl-NL" sz="2400" dirty="0">
                <a:solidFill>
                  <a:srgbClr val="000000"/>
                </a:solidFill>
                <a:latin typeface="Verdana"/>
                <a:cs typeface="+mn-cs"/>
              </a:rPr>
              <a:t> op </a:t>
            </a:r>
            <a:r>
              <a:rPr lang="nl-NL" sz="2400" dirty="0" err="1">
                <a:solidFill>
                  <a:srgbClr val="000000"/>
                </a:solidFill>
                <a:latin typeface="Verdana"/>
                <a:cs typeface="+mn-cs"/>
              </a:rPr>
              <a:t>Honneur</a:t>
            </a:r>
            <a:r>
              <a:rPr lang="nl-NL" sz="2400" dirty="0">
                <a:solidFill>
                  <a:srgbClr val="000000"/>
                </a:solidFill>
                <a:latin typeface="Verdana"/>
                <a:cs typeface="+mn-cs"/>
              </a:rPr>
              <a:t> stelt nooit teleur</a:t>
            </a:r>
          </a:p>
          <a:p>
            <a:pPr marL="266700" lvl="0" indent="-26670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rgbClr val="000000"/>
                </a:solidFill>
                <a:latin typeface="Verdana"/>
                <a:cs typeface="+mn-cs"/>
              </a:rPr>
              <a:t>Denk ook aan je partner (</a:t>
            </a:r>
            <a:r>
              <a:rPr lang="nl-NL" dirty="0">
                <a:solidFill>
                  <a:srgbClr val="FF0000"/>
                </a:solidFill>
                <a:latin typeface="Verdana"/>
                <a:cs typeface="+mn-cs"/>
              </a:rPr>
              <a:t>♦</a:t>
            </a:r>
            <a:r>
              <a:rPr lang="nl-NL" dirty="0">
                <a:solidFill>
                  <a:srgbClr val="000000"/>
                </a:solidFill>
                <a:latin typeface="Verdana"/>
                <a:cs typeface="+mn-cs"/>
              </a:rPr>
              <a:t>10)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3723276" y="5088886"/>
            <a:ext cx="1324642" cy="1606814"/>
            <a:chOff x="3723276" y="5088886"/>
            <a:chExt cx="1324642" cy="1606814"/>
          </a:xfrm>
        </p:grpSpPr>
        <p:sp>
          <p:nvSpPr>
            <p:cNvPr id="3" name="Rechthoek 2"/>
            <p:cNvSpPr/>
            <p:nvPr/>
          </p:nvSpPr>
          <p:spPr>
            <a:xfrm>
              <a:off x="4116323" y="5373216"/>
              <a:ext cx="29626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76" y="5088886"/>
              <a:ext cx="1324642" cy="160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kstvak 16"/>
          <p:cNvSpPr txBox="1"/>
          <p:nvPr/>
        </p:nvSpPr>
        <p:spPr>
          <a:xfrm>
            <a:off x="3774779" y="805647"/>
            <a:ext cx="1034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slag 2</a:t>
            </a:r>
          </a:p>
        </p:txBody>
      </p:sp>
    </p:spTree>
    <p:extLst>
      <p:ext uri="{BB962C8B-B14F-4D97-AF65-F5344CB8AC3E}">
        <p14:creationId xmlns:p14="http://schemas.microsoft.com/office/powerpoint/2010/main" val="38359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goede uitkomst…….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000000"/>
                </a:solidFill>
              </a:rPr>
              <a:t>Doel</a:t>
            </a:r>
            <a:r>
              <a:rPr lang="nl-NL" dirty="0">
                <a:solidFill>
                  <a:srgbClr val="000000"/>
                </a:solidFill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</a:rPr>
              <a:t>De eerste klap……</a:t>
            </a:r>
            <a:br>
              <a:rPr lang="nl-NL" dirty="0">
                <a:solidFill>
                  <a:srgbClr val="000000"/>
                </a:solidFill>
              </a:rPr>
            </a:br>
            <a:br>
              <a:rPr lang="nl-NL" dirty="0">
                <a:solidFill>
                  <a:srgbClr val="000000"/>
                </a:solidFill>
              </a:rPr>
            </a:br>
            <a:br>
              <a:rPr lang="nl-NL" dirty="0">
                <a:solidFill>
                  <a:srgbClr val="000000"/>
                </a:solidFill>
              </a:rPr>
            </a:br>
            <a:br>
              <a:rPr lang="nl-NL" dirty="0">
                <a:solidFill>
                  <a:srgbClr val="000000"/>
                </a:solidFill>
              </a:rPr>
            </a:b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Informatie</a:t>
            </a:r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57988" y="3902177"/>
            <a:ext cx="5191125" cy="2670175"/>
            <a:chOff x="1728" y="2588"/>
            <a:chExt cx="3270" cy="1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708"/>
              <a:ext cx="120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077" y="2588"/>
              <a:ext cx="1921" cy="555"/>
            </a:xfrm>
            <a:prstGeom prst="wedgeRoundRectCallout">
              <a:avLst>
                <a:gd name="adj1" fmla="val -80403"/>
                <a:gd name="adj2" fmla="val 49639"/>
                <a:gd name="adj3" fmla="val 16667"/>
              </a:avLst>
            </a:prstGeom>
            <a:solidFill>
              <a:srgbClr val="EFF1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Partner,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ik heb ook………</a:t>
              </a:r>
            </a:p>
          </p:txBody>
        </p:sp>
      </p:grpSp>
      <p:pic>
        <p:nvPicPr>
          <p:cNvPr id="7" name="Picture 4" descr="File:NETHERLANDS, WILHELMINA, 1938 ---2 1,2 GUILDERS a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05" y="1198053"/>
            <a:ext cx="2320866" cy="23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8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 (1)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</a:rPr>
              <a:t>Doel: </a:t>
            </a:r>
          </a:p>
          <a:p>
            <a:pPr lvl="1"/>
            <a:r>
              <a:rPr lang="nl-NL" sz="2000" kern="0" dirty="0">
                <a:solidFill>
                  <a:srgbClr val="000000"/>
                </a:solidFill>
              </a:rPr>
              <a:t>informatie geven</a:t>
            </a:r>
          </a:p>
          <a:p>
            <a:pPr lvl="1"/>
            <a:r>
              <a:rPr lang="nl-NL" sz="2000" kern="0" dirty="0">
                <a:solidFill>
                  <a:srgbClr val="000000"/>
                </a:solidFill>
              </a:rPr>
              <a:t>doorgaan of </a:t>
            </a:r>
            <a:br>
              <a:rPr lang="nl-NL" sz="2000" kern="0" dirty="0">
                <a:solidFill>
                  <a:srgbClr val="000000"/>
                </a:solidFill>
              </a:rPr>
            </a:br>
            <a:r>
              <a:rPr lang="nl-NL" sz="2000" kern="0" dirty="0">
                <a:solidFill>
                  <a:srgbClr val="000000"/>
                </a:solidFill>
              </a:rPr>
              <a:t>stoppen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Uitkomst partner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 </a:t>
            </a:r>
            <a:r>
              <a:rPr lang="nl-NL" sz="2400" kern="0" dirty="0">
                <a:solidFill>
                  <a:srgbClr val="FF0000"/>
                </a:solidFill>
                <a:sym typeface="Symbol"/>
              </a:rPr>
              <a:t>♥</a:t>
            </a:r>
            <a:r>
              <a:rPr lang="nl-NL" sz="2400" kern="0" dirty="0">
                <a:solidFill>
                  <a:srgbClr val="000000"/>
                </a:solidFill>
                <a:sym typeface="Symbol"/>
              </a:rPr>
              <a:t>A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 bij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jou (Oost)? </a:t>
            </a:r>
          </a:p>
          <a:p>
            <a:pPr lvl="1"/>
            <a:r>
              <a:rPr lang="nl-NL" sz="2200" kern="0" dirty="0">
                <a:solidFill>
                  <a:srgbClr val="FF0000"/>
                </a:solidFill>
                <a:sym typeface="Symbol"/>
              </a:rPr>
              <a:t>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2: stop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3909894" cy="1592262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Het bijspelen van je laagste kaart is een </a:t>
            </a:r>
            <a:r>
              <a:rPr lang="nl-NL" dirty="0" err="1">
                <a:sym typeface="Symbol" pitchFamily="18" charset="2"/>
              </a:rPr>
              <a:t>afsignaal</a:t>
            </a:r>
            <a:r>
              <a:rPr lang="nl-NL" dirty="0">
                <a:sym typeface="Symbol" pitchFamily="18" charset="2"/>
              </a:rPr>
              <a:t>: </a:t>
            </a:r>
            <a:r>
              <a:rPr lang="nl-NL" i="1" dirty="0">
                <a:sym typeface="Symbol" pitchFamily="18" charset="2"/>
              </a:rPr>
              <a:t>‘ik kan niet helpen’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leider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SA-contract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8E57E2F-066D-4A5C-8F92-4C16F186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6" y="2664743"/>
            <a:ext cx="1822107" cy="18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044DBF90-C173-4D65-B82E-8FB9DBFC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52" y="2642207"/>
            <a:ext cx="1892957" cy="18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72FE4C36-10B0-4514-9FD8-59ACA666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86" y="739367"/>
            <a:ext cx="2016223" cy="18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528B45A-B122-43F3-85EE-6114268D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7" y="4565491"/>
            <a:ext cx="2088232" cy="173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255B6FA-309F-4A43-8BCB-4A97D61C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55" y="2578351"/>
            <a:ext cx="2016223" cy="19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EA120C64-109E-4E8C-937A-A49ADB3B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9737"/>
            <a:ext cx="2129408" cy="18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 (2)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ym typeface="Symbol"/>
              </a:rPr>
              <a:t>Je zit Oost</a:t>
            </a:r>
          </a:p>
          <a:p>
            <a:pPr lvl="1"/>
            <a:r>
              <a:rPr lang="nl-NL" dirty="0">
                <a:sym typeface="Symbol"/>
              </a:rPr>
              <a:t>uitkomst </a:t>
            </a:r>
            <a:br>
              <a:rPr lang="nl-NL" dirty="0">
                <a:sym typeface="Symbol"/>
              </a:rPr>
            </a:br>
            <a:r>
              <a:rPr lang="nl-NL" dirty="0">
                <a:sym typeface="Symbol"/>
              </a:rPr>
              <a:t>partner </a:t>
            </a:r>
            <a:r>
              <a:rPr lang="nl-NL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dirty="0">
                <a:sym typeface="Symbol"/>
              </a:rPr>
              <a:t>A</a:t>
            </a:r>
          </a:p>
          <a:p>
            <a:r>
              <a:rPr lang="nl-NL" sz="2400" dirty="0">
                <a:sym typeface="Symbol"/>
              </a:rPr>
              <a:t>Welke kaart? </a:t>
            </a:r>
          </a:p>
          <a:p>
            <a:pPr lvl="1"/>
            <a:r>
              <a:rPr lang="nl-NL" sz="220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dirty="0">
                <a:sym typeface="Symbol"/>
              </a:rPr>
              <a:t>V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15145" y="5105925"/>
            <a:ext cx="4032002" cy="1368152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66700" indent="-266700" algn="l" defTabSz="714375">
              <a:buClr>
                <a:srgbClr val="C40D0F"/>
              </a:buClr>
              <a:buFont typeface="Wingdings" pitchFamily="2" charset="2"/>
              <a:buChar char="§"/>
              <a:tabLst>
                <a:tab pos="180975" algn="l"/>
              </a:tabLst>
            </a:pPr>
            <a:r>
              <a:rPr lang="nl-NL" dirty="0">
                <a:sym typeface="Symbol" pitchFamily="18" charset="2"/>
              </a:rPr>
              <a:t>Speel bij het signaleren van een serie honneurs de hoogste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4♠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0CC466E-94DD-4C25-A16C-D2D9E544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3095"/>
            <a:ext cx="2160240" cy="18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1F5AC9F-BFAF-41BB-BEB4-0621B8E6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99" y="4572862"/>
            <a:ext cx="2160240" cy="18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D3FC7830-D5EA-4F2F-9F3F-9D4578BF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8" y="2619093"/>
            <a:ext cx="172878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12BCBEC-CA63-4481-9590-743AC26B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9093"/>
            <a:ext cx="1771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83FD5B10-9318-4B1B-A1FC-AB95B5FC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47" y="2708728"/>
            <a:ext cx="2001841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FF7648FA-3ED3-4625-8548-99ECD70F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24" y="2708729"/>
            <a:ext cx="2143840" cy="18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 (3)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West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A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4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400" kern="0" dirty="0">
                <a:solidFill>
                  <a:srgbClr val="000000"/>
                </a:solidFill>
                <a:sym typeface="Symbol"/>
              </a:rPr>
              <a:t>8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Doorgaan met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ruiten?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ja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hoog = aan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218658"/>
            <a:ext cx="4168823" cy="1224137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66700" indent="-18097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Hier kan partner een </a:t>
            </a:r>
            <a:r>
              <a:rPr lang="nl-NL" dirty="0" err="1">
                <a:sym typeface="Symbol" pitchFamily="18" charset="2"/>
              </a:rPr>
              <a:t>introever</a:t>
            </a:r>
            <a:r>
              <a:rPr lang="nl-NL" dirty="0">
                <a:sym typeface="Symbol" pitchFamily="18" charset="2"/>
              </a:rPr>
              <a:t> maken als je doorgaat: </a:t>
            </a:r>
            <a:r>
              <a:rPr lang="nl-NL" dirty="0">
                <a:solidFill>
                  <a:srgbClr val="FF0000"/>
                </a:solidFill>
                <a:sym typeface="Symbol" pitchFamily="18" charset="2"/>
              </a:rPr>
              <a:t>♦</a:t>
            </a:r>
            <a:r>
              <a:rPr lang="nl-NL" dirty="0">
                <a:sym typeface="Symbol" pitchFamily="18" charset="2"/>
              </a:rPr>
              <a:t>8 (hoog=aan)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4♠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56E9870-DDDB-4999-926E-B9FCA2E7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3095"/>
            <a:ext cx="2160240" cy="18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F08BE44A-D297-43A2-B5F4-2861BCF5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24" y="2671362"/>
            <a:ext cx="2188014" cy="185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B9C4CDA-3AB5-43C3-9771-702D346B2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65" y="4537734"/>
            <a:ext cx="2216671" cy="18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8E2C2FC-4D33-4CC2-AF87-4A14AE7D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5607"/>
            <a:ext cx="1717427" cy="18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506960A-3B88-48E0-A662-1DF1974F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173" y="2668248"/>
            <a:ext cx="2134144" cy="18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 (4)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West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A</a:t>
            </a:r>
          </a:p>
          <a:p>
            <a:pPr lvl="2"/>
            <a:r>
              <a:rPr lang="nl-NL" sz="1800" kern="0" dirty="0">
                <a:solidFill>
                  <a:srgbClr val="000000"/>
                </a:solidFill>
                <a:sym typeface="Symbol"/>
              </a:rPr>
              <a:t>gebroken serie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4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400" kern="0" dirty="0">
                <a:solidFill>
                  <a:srgbClr val="000000"/>
                </a:solidFill>
                <a:sym typeface="Symbol"/>
              </a:rPr>
              <a:t>3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Doorgaan met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ruiten?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neen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laag = af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-82908" y="4941168"/>
            <a:ext cx="4359682" cy="1501627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66700" indent="-18097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Hier kan je partner je niet helpen: </a:t>
            </a:r>
            <a:r>
              <a:rPr lang="nl-NL" dirty="0">
                <a:solidFill>
                  <a:srgbClr val="FF0000"/>
                </a:solidFill>
                <a:sym typeface="Wingdings" pitchFamily="2" charset="2"/>
              </a:rPr>
              <a:t>♦</a:t>
            </a:r>
            <a:r>
              <a:rPr lang="nl-NL" dirty="0">
                <a:sym typeface="Wingdings" pitchFamily="2" charset="2"/>
              </a:rPr>
              <a:t>3 = </a:t>
            </a:r>
            <a:r>
              <a:rPr lang="nl-NL" dirty="0" err="1">
                <a:sym typeface="Wingdings" pitchFamily="2" charset="2"/>
              </a:rPr>
              <a:t>afsignaal</a:t>
            </a:r>
            <a:r>
              <a:rPr lang="nl-NL" dirty="0">
                <a:sym typeface="Wingdings" pitchFamily="2" charset="2"/>
              </a:rPr>
              <a:t>: partner, speel maar iets anders</a:t>
            </a:r>
            <a:endParaRPr lang="nl-NL" dirty="0">
              <a:sym typeface="Symbol" pitchFamily="18" charset="2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3SA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2570FB3-FB7F-4CC4-A974-9FEC664A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84861"/>
            <a:ext cx="2160240" cy="1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AEBA414F-5D58-45EC-B55A-BCE2F0FB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42" y="2731239"/>
            <a:ext cx="2134144" cy="16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E885C05-8BC5-4260-93A4-57C8AF5D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62461"/>
            <a:ext cx="2209733" cy="178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0ED77B57-A2DD-47C8-9F78-D67D1CDC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36" y="2661393"/>
            <a:ext cx="2112896" cy="17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554A1CC-A1B9-46E6-9F22-846F7151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10" y="2661393"/>
            <a:ext cx="1717645" cy="18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Signaleren: kaart lezen (1)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West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H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gebroken serie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4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400" kern="0" dirty="0">
                <a:solidFill>
                  <a:srgbClr val="000000"/>
                </a:solidFill>
                <a:sym typeface="Symbol"/>
              </a:rPr>
              <a:t>7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Doorgaan met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ruiten?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neen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7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laagste kaart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= af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4877171" cy="142961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Een lage of hoge kaart is relatief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Lees hoog of laag op basis van de kaarten die je ziet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3SA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4F25278-8F80-4206-9744-632AD461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90" y="2626816"/>
            <a:ext cx="1656183" cy="18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A430DE4-611D-4BDD-AEDD-387F1156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9902"/>
            <a:ext cx="2016224" cy="17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27FEBA7-C774-430E-B79C-F435F5A2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42" y="4641394"/>
            <a:ext cx="2031454" cy="176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2D7C1DB-92BC-4E95-9F41-FF5C39D0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56" y="2605988"/>
            <a:ext cx="2051720" cy="18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E87CF61-1AB8-4D61-A270-38EEAF9D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1094"/>
            <a:ext cx="2051720" cy="18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Signaleren: kaart lezen (2)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West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A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gebroken serie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4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400" kern="0" dirty="0">
                <a:solidFill>
                  <a:srgbClr val="000000"/>
                </a:solidFill>
                <a:sym typeface="Symbol"/>
              </a:rPr>
              <a:t>6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Doorgaan met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ruiten?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ja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6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hoogste kaart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= aan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4877171" cy="142961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Een lage of hoge kaart is relatief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dirty="0">
                <a:sym typeface="Symbol" pitchFamily="18" charset="2"/>
              </a:rPr>
              <a:t>Lees hoog of laag op basis van de kaarten die je ziet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3SA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B3A7747-0971-4533-AB99-111CF1CB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11" y="772684"/>
            <a:ext cx="2088232" cy="184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994C236-E413-4BCE-9F85-72B6FC199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55" y="4538419"/>
            <a:ext cx="2088232" cy="18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53DDF4A-5982-48D6-B046-E4F27881F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55168"/>
            <a:ext cx="1728192" cy="18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55B6D9F-B559-45EE-9C2B-A3A25BA2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99" y="2622426"/>
            <a:ext cx="2169165" cy="18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313EB97-D623-455B-9A0B-E6E99070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5" y="2571913"/>
            <a:ext cx="2122425" cy="19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Aan- of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afsignaleren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 (3)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Oost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V?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hoogste serie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van 2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kaart?</a:t>
            </a:r>
          </a:p>
          <a:p>
            <a:pPr lvl="1"/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6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hoogste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 err="1">
                <a:solidFill>
                  <a:srgbClr val="000000"/>
                </a:solidFill>
                <a:sym typeface="Symbol"/>
              </a:rPr>
              <a:t>middenkaart</a:t>
            </a:r>
            <a:r>
              <a:rPr lang="nl-NL" kern="0" dirty="0">
                <a:solidFill>
                  <a:srgbClr val="000000"/>
                </a:solidFill>
                <a:sym typeface="Symbol"/>
              </a:rPr>
              <a:t>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= aan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partner ga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door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98192" y="5146650"/>
            <a:ext cx="4041759" cy="1563093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 defTabSz="714375">
              <a:buClr>
                <a:srgbClr val="C40D0F"/>
              </a:buClr>
            </a:pPr>
            <a:r>
              <a:rPr lang="nl-NL" b="1" dirty="0">
                <a:sym typeface="Symbol" pitchFamily="18" charset="2"/>
              </a:rPr>
              <a:t>Uitkomst Vrouw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sz="2000" dirty="0">
                <a:sym typeface="Symbol" pitchFamily="18" charset="2"/>
              </a:rPr>
              <a:t>Signaleer aan met Heer of Tien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sz="2000" dirty="0">
                <a:sym typeface="Symbol" pitchFamily="18" charset="2"/>
              </a:rPr>
              <a:t>signaleer af met negen of lager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4♠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8F3164A-AAFF-487A-A3A0-A0C306D9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47" y="788392"/>
            <a:ext cx="1872208" cy="17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1E3E50D-CF77-450D-B20D-0DC6BD43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4" y="2658027"/>
            <a:ext cx="1722362" cy="18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A5DF1A1-6BD2-4715-B98B-E93B41769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21" y="2641059"/>
            <a:ext cx="1722362" cy="192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633E6229-EE97-4427-AA94-6092B33C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25" y="4607653"/>
            <a:ext cx="1894527" cy="18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70C054B-AD13-439D-A7B4-D8AA4252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6" y="2688249"/>
            <a:ext cx="2094062" cy="18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42A4533-856E-454F-BA6C-9CDD1685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52" y="2647886"/>
            <a:ext cx="1936952" cy="1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91D52E2-815D-78C7-701E-9ECD772F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21" y="1467612"/>
            <a:ext cx="5141230" cy="33329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DD619D-D943-C455-10AF-CB80AD5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Signaleren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F15D8-8EEA-C029-DE52-734F34DE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1" y="2526792"/>
            <a:ext cx="3821192" cy="1124682"/>
          </a:xfrm>
        </p:spPr>
        <p:txBody>
          <a:bodyPr/>
          <a:lstStyle/>
          <a:p>
            <a:r>
              <a:rPr lang="nl-NL" dirty="0"/>
              <a:t>Wat belooft partner met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7?</a:t>
            </a:r>
          </a:p>
          <a:p>
            <a:pPr lvl="1"/>
            <a:r>
              <a:rPr lang="nl-NL" dirty="0">
                <a:sym typeface="Symbol" panose="05050102010706020507" pitchFamily="18" charset="2"/>
              </a:rPr>
              <a:t>is de hoogste van één of </a:t>
            </a:r>
            <a:br>
              <a:rPr lang="nl-NL" dirty="0">
                <a:sym typeface="Symbol" panose="05050102010706020507" pitchFamily="18" charset="2"/>
              </a:rPr>
            </a:br>
            <a:r>
              <a:rPr lang="nl-NL" dirty="0">
                <a:sym typeface="Symbol" panose="05050102010706020507" pitchFamily="18" charset="2"/>
              </a:rPr>
              <a:t>meer ruiten</a:t>
            </a:r>
          </a:p>
          <a:p>
            <a:r>
              <a:rPr lang="nl-NL" dirty="0">
                <a:sym typeface="Symbol" panose="05050102010706020507" pitchFamily="18" charset="2"/>
              </a:rPr>
              <a:t>Welke kaart speel je als 3</a:t>
            </a:r>
            <a:r>
              <a:rPr lang="nl-NL" baseline="30000" dirty="0">
                <a:sym typeface="Symbol" panose="05050102010706020507" pitchFamily="18" charset="2"/>
              </a:rPr>
              <a:t>e</a:t>
            </a:r>
            <a:r>
              <a:rPr lang="nl-NL" dirty="0">
                <a:sym typeface="Symbol" panose="05050102010706020507" pitchFamily="18" charset="2"/>
              </a:rPr>
              <a:t> man?</a:t>
            </a:r>
          </a:p>
          <a:p>
            <a:pPr lvl="1"/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8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1347049-46BA-D830-9973-3825A60AD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09" y="2155812"/>
            <a:ext cx="633757" cy="968329"/>
          </a:xfrm>
          <a:prstGeom prst="rect">
            <a:avLst/>
          </a:prstGeom>
        </p:spPr>
      </p:pic>
      <p:sp>
        <p:nvSpPr>
          <p:cNvPr id="21" name="Afgeronde rechthoek 24">
            <a:extLst>
              <a:ext uri="{FF2B5EF4-FFF2-40B4-BE49-F238E27FC236}">
                <a16:creationId xmlns:a16="http://schemas.microsoft.com/office/drawing/2014/main" id="{09C30041-EBEB-C050-09E5-5C0216342A70}"/>
              </a:ext>
            </a:extLst>
          </p:cNvPr>
          <p:cNvSpPr/>
          <p:nvPr/>
        </p:nvSpPr>
        <p:spPr>
          <a:xfrm>
            <a:off x="459363" y="4909506"/>
            <a:ext cx="2744485" cy="1327806"/>
          </a:xfrm>
          <a:prstGeom prst="roundRect">
            <a:avLst/>
          </a:prstGeom>
          <a:solidFill>
            <a:srgbClr val="E7E6E6"/>
          </a:solidFill>
          <a:ln w="38100" cap="flat" cmpd="sng" algn="ctr">
            <a:solidFill>
              <a:srgbClr val="33335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l" defTabSz="535781" fontAlgn="auto">
              <a:spcBef>
                <a:spcPts val="0"/>
              </a:spcBef>
              <a:spcAft>
                <a:spcPts val="0"/>
              </a:spcAft>
              <a:buClr>
                <a:srgbClr val="33335C"/>
              </a:buClr>
              <a:defRPr/>
            </a:pPr>
            <a:r>
              <a:rPr lang="nl-NL" sz="1500" kern="0" dirty="0">
                <a:solidFill>
                  <a:srgbClr val="000000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Ook in deze situatie (slag voor de dummy) is een hoge </a:t>
            </a:r>
            <a:r>
              <a:rPr lang="nl-NL" sz="1500" kern="0" dirty="0" err="1">
                <a:solidFill>
                  <a:srgbClr val="000000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middenkaart</a:t>
            </a:r>
            <a:r>
              <a:rPr lang="nl-NL" sz="1500" kern="0" dirty="0">
                <a:solidFill>
                  <a:srgbClr val="000000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een </a:t>
            </a:r>
            <a:r>
              <a:rPr lang="nl-NL" sz="1500" kern="0" dirty="0" err="1">
                <a:solidFill>
                  <a:srgbClr val="000000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aansignaal</a:t>
            </a:r>
            <a:endParaRPr lang="nl-NL" sz="1500" dirty="0">
              <a:solidFill>
                <a:srgbClr val="000000"/>
              </a:solidFill>
              <a:latin typeface="DejaVu Sans"/>
              <a:cs typeface="Arial"/>
            </a:endParaRPr>
          </a:p>
        </p:txBody>
      </p:sp>
      <p:sp>
        <p:nvSpPr>
          <p:cNvPr id="29" name="Afgeronde rechthoek 24">
            <a:extLst>
              <a:ext uri="{FF2B5EF4-FFF2-40B4-BE49-F238E27FC236}">
                <a16:creationId xmlns:a16="http://schemas.microsoft.com/office/drawing/2014/main" id="{CAC6C7D6-C8E3-9DA6-44EE-13A828EE9B4F}"/>
              </a:ext>
            </a:extLst>
          </p:cNvPr>
          <p:cNvSpPr/>
          <p:nvPr/>
        </p:nvSpPr>
        <p:spPr>
          <a:xfrm>
            <a:off x="4633722" y="4956597"/>
            <a:ext cx="3842766" cy="901733"/>
          </a:xfrm>
          <a:prstGeom prst="roundRect">
            <a:avLst/>
          </a:prstGeom>
          <a:solidFill>
            <a:srgbClr val="E7E6E6"/>
          </a:solidFill>
          <a:ln w="38100" cap="flat" cmpd="sng" algn="ctr">
            <a:solidFill>
              <a:srgbClr val="33335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l" defTabSz="535781" fontAlgn="auto">
              <a:spcBef>
                <a:spcPts val="0"/>
              </a:spcBef>
              <a:spcAft>
                <a:spcPts val="0"/>
              </a:spcAft>
              <a:buClr>
                <a:srgbClr val="33335C"/>
              </a:buClr>
              <a:defRPr/>
            </a:pPr>
            <a:r>
              <a:rPr lang="nl-NL" sz="1500" b="1" kern="0" dirty="0">
                <a:solidFill>
                  <a:srgbClr val="000000"/>
                </a:solidFill>
                <a:latin typeface="DejaVu Sans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Merk op</a:t>
            </a:r>
          </a:p>
          <a:p>
            <a:pPr algn="l" defTabSz="535781" fontAlgn="auto">
              <a:spcBef>
                <a:spcPts val="0"/>
              </a:spcBef>
              <a:spcAft>
                <a:spcPts val="0"/>
              </a:spcAft>
              <a:buClr>
                <a:srgbClr val="33335C"/>
              </a:buClr>
              <a:defRPr/>
            </a:pPr>
            <a:r>
              <a:rPr lang="nl-NL" sz="1350" dirty="0">
                <a:solidFill>
                  <a:srgbClr val="000000"/>
                </a:solidFill>
                <a:latin typeface="DejaVu Sans"/>
                <a:cs typeface="Arial"/>
                <a:sym typeface="Symbol" panose="05050102010706020507" pitchFamily="18" charset="2"/>
              </a:rPr>
              <a:t>Als Noord later aan slag komt wil je graag dat hij ruiten doorspeelt</a:t>
            </a:r>
            <a:endParaRPr lang="nl-NL" sz="1350" dirty="0">
              <a:solidFill>
                <a:srgbClr val="000000"/>
              </a:solidFill>
              <a:latin typeface="DejaVu Sans"/>
              <a:cs typeface="Arial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8439A134-3949-D16E-7953-16324B81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13" y="1282833"/>
            <a:ext cx="2619879" cy="12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0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Signaleren bij niet bekennen: Zuid 4♠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Oost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partner </a:t>
            </a:r>
            <a:r>
              <a:rPr lang="nl-NL" sz="2200" kern="0" dirty="0">
                <a:solidFill>
                  <a:srgbClr val="FF0000"/>
                </a:solidFill>
                <a:sym typeface="Symbol"/>
              </a:rPr>
              <a:t>♦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V?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verloop slag 1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slag 2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 in </a:t>
            </a:r>
            <a:br>
              <a:rPr lang="nl-NL" sz="2400" kern="0" dirty="0">
                <a:solidFill>
                  <a:srgbClr val="000000"/>
                </a:solidFill>
                <a:sym typeface="Symbol"/>
              </a:rPr>
            </a:br>
            <a:r>
              <a:rPr lang="nl-NL" sz="2400" kern="0" dirty="0">
                <a:solidFill>
                  <a:srgbClr val="000000"/>
                </a:solidFill>
                <a:sym typeface="Symbol"/>
              </a:rPr>
              <a:t>slag 3?</a:t>
            </a:r>
          </a:p>
          <a:p>
            <a:pPr lvl="1"/>
            <a:r>
              <a:rPr lang="nl-NL" sz="2200" kern="0" dirty="0">
                <a:solidFill>
                  <a:srgbClr val="FF0000"/>
                </a:solidFill>
                <a:sym typeface="Symbol"/>
              </a:rPr>
              <a:t>♥</a:t>
            </a:r>
            <a:r>
              <a:rPr lang="nl-NL" sz="2200" kern="0" dirty="0">
                <a:solidFill>
                  <a:srgbClr val="000000"/>
                </a:solidFill>
                <a:sym typeface="Symbol"/>
              </a:rPr>
              <a:t>8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hoogste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 err="1">
                <a:solidFill>
                  <a:srgbClr val="000000"/>
                </a:solidFill>
                <a:sym typeface="Symbol"/>
              </a:rPr>
              <a:t>middenkaart</a:t>
            </a:r>
            <a:endParaRPr lang="nl-NL" kern="0" dirty="0">
              <a:solidFill>
                <a:srgbClr val="000000"/>
              </a:solidFill>
              <a:sym typeface="Symbol"/>
            </a:endParaRP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interesse in </a:t>
            </a:r>
            <a:br>
              <a:rPr lang="nl-NL" kern="0" dirty="0">
                <a:solidFill>
                  <a:srgbClr val="000000"/>
                </a:solidFill>
                <a:sym typeface="Symbol"/>
              </a:rPr>
            </a:br>
            <a:r>
              <a:rPr lang="nl-NL" kern="0" dirty="0">
                <a:solidFill>
                  <a:srgbClr val="000000"/>
                </a:solidFill>
                <a:sym typeface="Symbol"/>
              </a:rPr>
              <a:t>die kleur</a:t>
            </a:r>
          </a:p>
          <a:p>
            <a:pPr lvl="1"/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98192" y="5361065"/>
            <a:ext cx="5121879" cy="130829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 defTabSz="714375">
              <a:buClr>
                <a:srgbClr val="C40D0F"/>
              </a:buClr>
            </a:pPr>
            <a:r>
              <a:rPr lang="nl-NL" b="1" dirty="0">
                <a:sym typeface="Symbol" pitchFamily="18" charset="2"/>
              </a:rPr>
              <a:t>Signaleren bij niet bekennen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sz="2000" dirty="0">
                <a:sym typeface="Symbol" pitchFamily="18" charset="2"/>
              </a:rPr>
              <a:t>Hoogste </a:t>
            </a:r>
            <a:r>
              <a:rPr lang="nl-NL" sz="2000" dirty="0" err="1">
                <a:sym typeface="Symbol" pitchFamily="18" charset="2"/>
              </a:rPr>
              <a:t>middenkaart</a:t>
            </a:r>
            <a:r>
              <a:rPr lang="nl-NL" sz="2000" dirty="0">
                <a:sym typeface="Symbol" pitchFamily="18" charset="2"/>
              </a:rPr>
              <a:t>: interesse</a:t>
            </a:r>
          </a:p>
          <a:p>
            <a:pPr marL="361950" indent="-276225" algn="l" defTabSz="714375">
              <a:buClr>
                <a:srgbClr val="C40D0F"/>
              </a:buClr>
              <a:buFont typeface="Wingdings" pitchFamily="2" charset="2"/>
              <a:buChar char="§"/>
            </a:pPr>
            <a:r>
              <a:rPr lang="nl-NL" sz="2000" dirty="0">
                <a:sym typeface="Symbol" pitchFamily="18" charset="2"/>
              </a:rPr>
              <a:t>Laagste kaart: geen interesse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89DECE-B1AA-4E42-A958-1D57A15A6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84" y="787638"/>
            <a:ext cx="5790447" cy="177726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B95FB44-F967-4FC9-9430-420C1897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606893"/>
            <a:ext cx="2022749" cy="26223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202CF2-C12C-4454-B5C3-3EFA92D658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564904"/>
            <a:ext cx="1870998" cy="205962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FC6E5D6-9809-4B80-833E-7BD0E4D5DA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820" y="2564904"/>
            <a:ext cx="1903453" cy="21270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D1DF8C-31F0-4CF4-A8B4-D44207D8A3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806" y="2576552"/>
            <a:ext cx="1860686" cy="2081707"/>
          </a:xfrm>
          <a:prstGeom prst="rect">
            <a:avLst/>
          </a:prstGeo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45E209F7-6FEA-4A1E-BCFF-C2E0307EC702}"/>
              </a:ext>
            </a:extLst>
          </p:cNvPr>
          <p:cNvSpPr/>
          <p:nvPr/>
        </p:nvSpPr>
        <p:spPr bwMode="auto">
          <a:xfrm>
            <a:off x="7407514" y="3717032"/>
            <a:ext cx="921701" cy="1512168"/>
          </a:xfrm>
          <a:prstGeom prst="roundRect">
            <a:avLst/>
          </a:prstGeom>
          <a:solidFill>
            <a:srgbClr val="FCAF17">
              <a:alpha val="3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03E42BEA-A0F4-4892-83B0-FDDA1387BA49}"/>
              </a:ext>
            </a:extLst>
          </p:cNvPr>
          <p:cNvSpPr/>
          <p:nvPr/>
        </p:nvSpPr>
        <p:spPr bwMode="auto">
          <a:xfrm>
            <a:off x="6907498" y="2606893"/>
            <a:ext cx="943085" cy="390059"/>
          </a:xfrm>
          <a:prstGeom prst="roundRect">
            <a:avLst/>
          </a:prstGeom>
          <a:solidFill>
            <a:srgbClr val="FCAF17">
              <a:alpha val="3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D1C65EE-A5E7-4311-B9DA-38D3C4886B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5254" y="2576552"/>
            <a:ext cx="1883552" cy="20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9CC633C4-F885-C987-1EBF-2AB5A5A9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8" y="1305291"/>
            <a:ext cx="5260019" cy="3429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DD619D-D943-C455-10AF-CB80AD5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Signaleren bij niet bekennen(1)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F15D8-8EEA-C029-DE52-734F34DE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9" y="2198514"/>
            <a:ext cx="3962495" cy="1124682"/>
          </a:xfrm>
        </p:spPr>
        <p:txBody>
          <a:bodyPr/>
          <a:lstStyle/>
          <a:p>
            <a:r>
              <a:rPr lang="nl-NL" dirty="0"/>
              <a:t>Uitkomst partner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H</a:t>
            </a:r>
          </a:p>
          <a:p>
            <a:pPr lvl="1"/>
            <a:r>
              <a:rPr lang="nl-NL" dirty="0">
                <a:sym typeface="Symbol" panose="05050102010706020507" pitchFamily="18" charset="2"/>
              </a:rPr>
              <a:t>in slag 1 speel je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2 (af)</a:t>
            </a:r>
            <a:br>
              <a:rPr lang="nl-NL" dirty="0">
                <a:sym typeface="Symbol" panose="05050102010706020507" pitchFamily="18" charset="2"/>
              </a:rPr>
            </a:br>
            <a:br>
              <a:rPr lang="nl-NL" dirty="0">
                <a:sym typeface="Symbol" panose="05050102010706020507" pitchFamily="18" charset="2"/>
              </a:rPr>
            </a:br>
            <a:br>
              <a:rPr lang="nl-NL" dirty="0">
                <a:sym typeface="Symbol" panose="05050102010706020507" pitchFamily="18" charset="2"/>
              </a:rPr>
            </a:br>
            <a:endParaRPr lang="nl-NL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</a:pPr>
            <a:r>
              <a:rPr lang="nl-NL" dirty="0">
                <a:sym typeface="Symbol" panose="05050102010706020507" pitchFamily="18" charset="2"/>
              </a:rPr>
              <a:t>in slag 2 bekennen: </a:t>
            </a: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l-NL" dirty="0">
                <a:sym typeface="Symbol" panose="05050102010706020507" pitchFamily="18" charset="2"/>
              </a:rPr>
              <a:t>8  </a:t>
            </a:r>
          </a:p>
          <a:p>
            <a:pPr>
              <a:lnSpc>
                <a:spcPct val="100000"/>
              </a:lnSpc>
            </a:pPr>
            <a:r>
              <a:rPr lang="nl-NL" dirty="0">
                <a:sym typeface="Symbol" panose="05050102010706020507" pitchFamily="18" charset="2"/>
              </a:rPr>
              <a:t>Welke kaart speel je in slag 3?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ym typeface="Symbol" panose="05050102010706020507" pitchFamily="18" charset="2"/>
              </a:rPr>
              <a:t>9 (een hoge kaart: </a:t>
            </a:r>
            <a:r>
              <a:rPr lang="nl-NL" dirty="0" err="1">
                <a:sym typeface="Symbol" panose="05050102010706020507" pitchFamily="18" charset="2"/>
              </a:rPr>
              <a:t>aansignaal</a:t>
            </a:r>
            <a:r>
              <a:rPr lang="nl-NL" dirty="0">
                <a:sym typeface="Symbol" panose="05050102010706020507" pitchFamily="18" charset="2"/>
              </a:rPr>
              <a:t> voor schoppen)</a:t>
            </a:r>
            <a:endParaRPr lang="nl-NL" dirty="0"/>
          </a:p>
          <a:p>
            <a:pPr marL="271463" lvl="1" indent="0">
              <a:lnSpc>
                <a:spcPct val="100000"/>
              </a:lnSpc>
              <a:buNone/>
            </a:pPr>
            <a:r>
              <a:rPr lang="nl-NL" dirty="0">
                <a:sym typeface="Symbol" panose="05050102010706020507" pitchFamily="18" charset="2"/>
              </a:rPr>
              <a:t>of: 3 (een lage kaart: </a:t>
            </a:r>
            <a:r>
              <a:rPr lang="nl-NL" dirty="0" err="1">
                <a:sym typeface="Symbol" panose="05050102010706020507" pitchFamily="18" charset="2"/>
              </a:rPr>
              <a:t>afsignaal</a:t>
            </a:r>
            <a:r>
              <a:rPr lang="nl-NL" dirty="0">
                <a:sym typeface="Symbol" panose="05050102010706020507" pitchFamily="18" charset="2"/>
              </a:rPr>
              <a:t> voor klaveren, ruiten is al </a:t>
            </a:r>
            <a:r>
              <a:rPr lang="nl-NL" dirty="0" err="1">
                <a:sym typeface="Symbol" panose="05050102010706020507" pitchFamily="18" charset="2"/>
              </a:rPr>
              <a:t>afgesignaleerd</a:t>
            </a:r>
            <a:r>
              <a:rPr lang="nl-NL" dirty="0">
                <a:sym typeface="Symbol" panose="05050102010706020507" pitchFamily="18" charset="2"/>
              </a:rPr>
              <a:t>; dus schoppen!)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3BBF021-A257-6AC0-07CF-B692A5FC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38" y="1268760"/>
            <a:ext cx="2078136" cy="96868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ABCC963-F2B2-1659-A47B-15FF47F21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598" y="1830071"/>
            <a:ext cx="900762" cy="13762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3AD48B-21E9-7558-0F78-1D62CF794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66" y="2872179"/>
            <a:ext cx="2462022" cy="902034"/>
          </a:xfrm>
          <a:prstGeom prst="rect">
            <a:avLst/>
          </a:prstGeom>
        </p:spPr>
      </p:pic>
      <p:sp>
        <p:nvSpPr>
          <p:cNvPr id="13" name="Afgeronde rechthoek 24">
            <a:extLst>
              <a:ext uri="{FF2B5EF4-FFF2-40B4-BE49-F238E27FC236}">
                <a16:creationId xmlns:a16="http://schemas.microsoft.com/office/drawing/2014/main" id="{9677A48D-EB28-518D-E1CB-17F72441B21B}"/>
              </a:ext>
            </a:extLst>
          </p:cNvPr>
          <p:cNvSpPr/>
          <p:nvPr/>
        </p:nvSpPr>
        <p:spPr>
          <a:xfrm>
            <a:off x="4572000" y="4904776"/>
            <a:ext cx="2313462" cy="899862"/>
          </a:xfrm>
          <a:prstGeom prst="roundRect">
            <a:avLst/>
          </a:prstGeom>
          <a:solidFill>
            <a:srgbClr val="E7E6E6"/>
          </a:solidFill>
          <a:ln w="38100" cap="flat" cmpd="sng" algn="ctr">
            <a:solidFill>
              <a:srgbClr val="33335C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l" defTabSz="535781" fontAlgn="auto">
              <a:spcBef>
                <a:spcPts val="0"/>
              </a:spcBef>
              <a:spcAft>
                <a:spcPts val="0"/>
              </a:spcAft>
              <a:buClr>
                <a:srgbClr val="33335C"/>
              </a:buClr>
              <a:defRPr/>
            </a:pPr>
            <a:r>
              <a:rPr lang="nl-NL" sz="1500" i="1" kern="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Partner speel schoppen als je aan slag komt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CEAC187-7E66-6CD1-3CE0-DB404496B9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5731" b="-5731"/>
          <a:stretch/>
        </p:blipFill>
        <p:spPr>
          <a:xfrm>
            <a:off x="6991350" y="4546600"/>
            <a:ext cx="747362" cy="1379303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7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Uitkomst SA-contract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0" y="764704"/>
            <a:ext cx="4572000" cy="331236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Prioriteit tegenspeler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 SA-contract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lengteslagen ontwikkelen</a:t>
            </a:r>
          </a:p>
          <a:p>
            <a:pPr marL="1071563" marR="0" lvl="2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dus uitkomen in langste kleur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Welke kaart?</a:t>
            </a:r>
          </a:p>
          <a:p>
            <a:pPr marL="725488" marR="0" lvl="1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Hoogste van een serie van drie</a:t>
            </a:r>
          </a:p>
          <a:p>
            <a:pPr marL="1071563" marR="0" lvl="2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</a:t>
            </a:r>
          </a:p>
          <a:p>
            <a:pPr marL="342900" marR="0" lvl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Als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 eruit is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kans op 4 hartenslagen</a:t>
            </a:r>
          </a:p>
          <a:p>
            <a:pPr marL="725488" marR="0" lvl="2" indent="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93" y="1029121"/>
            <a:ext cx="3354735" cy="233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 bwMode="auto">
          <a:xfrm>
            <a:off x="1799692" y="5157192"/>
            <a:ext cx="5544616" cy="1584176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Uitkomst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honneur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in SA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belooft de hoogste kaart van een serie van drie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of hoogste van een gebroken serie</a:t>
            </a:r>
          </a:p>
        </p:txBody>
      </p:sp>
      <p:sp>
        <p:nvSpPr>
          <p:cNvPr id="8" name="Rechteraccolade 7"/>
          <p:cNvSpPr/>
          <p:nvPr/>
        </p:nvSpPr>
        <p:spPr bwMode="auto">
          <a:xfrm rot="5400000">
            <a:off x="5558169" y="3090905"/>
            <a:ext cx="864096" cy="964227"/>
          </a:xfrm>
          <a:prstGeom prst="rightBrace">
            <a:avLst>
              <a:gd name="adj1" fmla="val 0"/>
              <a:gd name="adj2" fmla="val 45384"/>
            </a:avLst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51034" y="3933056"/>
            <a:ext cx="1334916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serie</a:t>
            </a:r>
            <a:b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van drie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92" y="1029121"/>
            <a:ext cx="335473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289864" y="3933055"/>
            <a:ext cx="1507592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gebroken</a:t>
            </a:r>
            <a:b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serie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5442520" y="692696"/>
            <a:ext cx="209600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5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Oefening (1)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Oost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partner ♠H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serie van 3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gebroken serie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♠2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laag = af</a:t>
            </a:r>
          </a:p>
          <a:p>
            <a:pPr marL="361950" lvl="1" indent="0">
              <a:buNone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4257783" cy="159005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 defTabSz="714375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Leider houdt bewust op</a:t>
            </a:r>
          </a:p>
          <a:p>
            <a:pPr marL="428625" indent="-342900" algn="l" defTabSz="714375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Partner moet nu switchen</a:t>
            </a:r>
          </a:p>
          <a:p>
            <a:pPr marL="428625" indent="-342900" algn="l" defTabSz="714375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Oost moet later schoppen spelen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3SA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B74BD3C-230A-4ED9-A335-E25AE764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95" y="2664755"/>
            <a:ext cx="1650031" cy="1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D209F9A0-DCD0-463C-B1BF-C0B054FF7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95" y="2648283"/>
            <a:ext cx="1685793" cy="186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732C8B3F-2E9F-4C1A-8997-BE086CE1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56" y="797244"/>
            <a:ext cx="1872208" cy="16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1E7C4013-C97D-49CD-9224-CFEDCD88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54" y="4542371"/>
            <a:ext cx="1939073" cy="17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1DC457CC-79B8-43F8-AB8C-0EE80D05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58" y="2664756"/>
            <a:ext cx="2065787" cy="17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239A0049-E475-4084-9C80-E129720A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68" y="2664755"/>
            <a:ext cx="1869374" cy="184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5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Oefening (2)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Oost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partner ♠H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serie van 2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♠B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ook ♠10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of singleton</a:t>
            </a:r>
          </a:p>
          <a:p>
            <a:pPr marL="361950" lvl="1" indent="0">
              <a:buNone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4257783" cy="159005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 defTabSz="714375">
              <a:buClr>
                <a:srgbClr val="C40D0F"/>
              </a:buClr>
            </a:pPr>
            <a:r>
              <a:rPr lang="nl-NL" sz="2000" dirty="0">
                <a:sym typeface="Symbol" pitchFamily="18" charset="2"/>
              </a:rPr>
              <a:t>Als je op de uitkomst met een </a:t>
            </a:r>
            <a:r>
              <a:rPr lang="nl-NL" sz="2000" dirty="0" err="1">
                <a:sym typeface="Symbol" pitchFamily="18" charset="2"/>
              </a:rPr>
              <a:t>honneur</a:t>
            </a:r>
            <a:r>
              <a:rPr lang="nl-NL" sz="2000" dirty="0">
                <a:sym typeface="Symbol" pitchFamily="18" charset="2"/>
              </a:rPr>
              <a:t> een </a:t>
            </a:r>
            <a:r>
              <a:rPr lang="nl-NL" sz="2000" dirty="0" err="1">
                <a:sym typeface="Symbol" pitchFamily="18" charset="2"/>
              </a:rPr>
              <a:t>honneur</a:t>
            </a:r>
            <a:r>
              <a:rPr lang="nl-NL" sz="2000" dirty="0">
                <a:sym typeface="Symbol" pitchFamily="18" charset="2"/>
              </a:rPr>
              <a:t> speelt, beloof je ook de onderliggende kaart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4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6F4617D-D0A2-4377-9290-5D3C4523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69" y="2657771"/>
            <a:ext cx="1663031" cy="18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3C03D6A-20B2-41AC-BDF0-11325B2F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68" y="2635857"/>
            <a:ext cx="1684245" cy="18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E694E36-CF4D-4173-A279-9050E7F3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55318"/>
            <a:ext cx="1944216" cy="181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8200D220-291E-4B5E-A086-4AFEF272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49427"/>
            <a:ext cx="1925071" cy="17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5A653F04-3176-4459-87B2-ACEC380E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5858"/>
            <a:ext cx="1977263" cy="172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68B340A3-8B20-476D-B722-02E422CE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35" y="2635858"/>
            <a:ext cx="2137929" cy="17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-18628"/>
            <a:ext cx="9144000" cy="567308"/>
          </a:xfrm>
          <a:prstGeom prst="rect">
            <a:avLst/>
          </a:prstGeom>
          <a:solidFill>
            <a:srgbClr val="004C97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Arial"/>
              </a:rPr>
              <a:t>Oefening (3)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-82909" y="620688"/>
            <a:ext cx="4877172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marR="0" indent="-363538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Wingdings" pitchFamily="2" charset="2"/>
              <a:buChar char="Ø"/>
              <a:tabLst>
                <a:tab pos="725488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marR="0" indent="-346075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C40D0F"/>
              </a:buClr>
              <a:buSzTx/>
              <a:buFont typeface="Verdana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Je zit Oost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Uitkomst </a:t>
            </a:r>
            <a:br>
              <a:rPr lang="nl-NL" sz="2200" kern="0" dirty="0">
                <a:solidFill>
                  <a:srgbClr val="000000"/>
                </a:solidFill>
                <a:sym typeface="Symbol"/>
              </a:rPr>
            </a:br>
            <a:r>
              <a:rPr lang="nl-NL" sz="2200" kern="0" dirty="0">
                <a:solidFill>
                  <a:srgbClr val="000000"/>
                </a:solidFill>
                <a:sym typeface="Symbol"/>
              </a:rPr>
              <a:t>partner ♠B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serie van 3</a:t>
            </a:r>
          </a:p>
          <a:p>
            <a:pPr lvl="0"/>
            <a:r>
              <a:rPr lang="nl-NL" sz="2400" kern="0" dirty="0">
                <a:solidFill>
                  <a:srgbClr val="000000"/>
                </a:solidFill>
                <a:sym typeface="Symbol"/>
              </a:rPr>
              <a:t>Welke kaart?</a:t>
            </a:r>
          </a:p>
          <a:p>
            <a:pPr lvl="1"/>
            <a:r>
              <a:rPr lang="nl-NL" sz="2200" kern="0" dirty="0">
                <a:solidFill>
                  <a:srgbClr val="000000"/>
                </a:solidFill>
                <a:sym typeface="Symbol"/>
              </a:rPr>
              <a:t>♠6 </a:t>
            </a:r>
          </a:p>
          <a:p>
            <a:pPr lvl="2"/>
            <a:r>
              <a:rPr lang="nl-NL" kern="0" dirty="0">
                <a:solidFill>
                  <a:srgbClr val="000000"/>
                </a:solidFill>
                <a:sym typeface="Symbol"/>
              </a:rPr>
              <a:t>hoog = aan</a:t>
            </a:r>
          </a:p>
          <a:p>
            <a:pPr marL="361950" lvl="1" indent="0">
              <a:buNone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9" name="Afgeronde rechthoek 8"/>
          <p:cNvSpPr/>
          <p:nvPr/>
        </p:nvSpPr>
        <p:spPr bwMode="auto">
          <a:xfrm>
            <a:off x="107950" y="5013176"/>
            <a:ext cx="4257783" cy="159005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l-NL" sz="2400" dirty="0" err="1">
                <a:sym typeface="Symbol" pitchFamily="18" charset="2"/>
              </a:rPr>
              <a:t>Aansignaal</a:t>
            </a:r>
            <a:endParaRPr lang="nl-NL" sz="2400" dirty="0">
              <a:sym typeface="Symbol" pitchFamily="18" charset="2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ym typeface="Symbol" pitchFamily="18" charset="2"/>
              </a:rPr>
              <a:t>Hier heeft 3</a:t>
            </a:r>
            <a:r>
              <a:rPr lang="nl-NL" sz="2400" baseline="30000" dirty="0">
                <a:sym typeface="Symbol" pitchFamily="18" charset="2"/>
              </a:rPr>
              <a:t>e</a:t>
            </a:r>
            <a:r>
              <a:rPr lang="nl-NL" sz="2400" dirty="0">
                <a:sym typeface="Symbol" pitchFamily="18" charset="2"/>
              </a:rPr>
              <a:t> man doet wat hij kan geen zin</a:t>
            </a:r>
            <a:endParaRPr lang="nl-NL" sz="2400" dirty="0"/>
          </a:p>
        </p:txBody>
      </p:sp>
      <p:sp>
        <p:nvSpPr>
          <p:cNvPr id="15" name="Rechthoek 14"/>
          <p:cNvSpPr/>
          <p:nvPr/>
        </p:nvSpPr>
        <p:spPr>
          <a:xfrm>
            <a:off x="3059832" y="763095"/>
            <a:ext cx="2286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Zuid: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leider in 3SA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094313F-4994-4081-9158-6C4B8244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64" y="2646247"/>
            <a:ext cx="1723091" cy="18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2655051-7506-4CA0-91B4-FC14EF69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59" y="2615216"/>
            <a:ext cx="1723091" cy="18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F457A94-C66A-4B41-A651-025B22CE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41" y="824363"/>
            <a:ext cx="1912081" cy="16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7D6B1CB-C2CC-45AB-BF9D-94EF3A2C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13" y="4579265"/>
            <a:ext cx="2005350" cy="170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5785F63-BA9C-43FE-9058-05AFAB25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3636"/>
            <a:ext cx="1905484" cy="19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794264BF-253D-4226-A616-DFF4FBCD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0" y="2615216"/>
            <a:ext cx="2091304" cy="188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B1913-CEE0-46E1-B100-679FC739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Bieden en spelen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B39105-DAB9-4A60-8E73-C41C4D6DF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69621"/>
            <a:ext cx="4297363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Spel bieden</a:t>
            </a:r>
          </a:p>
          <a:p>
            <a:pPr lvl="1"/>
            <a:r>
              <a:rPr lang="nl-NL" dirty="0"/>
              <a:t>biedkaarten laten liggen</a:t>
            </a:r>
          </a:p>
          <a:p>
            <a:pPr lvl="1"/>
            <a:r>
              <a:rPr lang="nl-NL" dirty="0"/>
              <a:t>bespreking bieding</a:t>
            </a:r>
          </a:p>
          <a:p>
            <a:pPr lvl="1"/>
            <a:r>
              <a:rPr lang="nl-NL" dirty="0"/>
              <a:t>iedereen zelfde contract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Blind uitkomen</a:t>
            </a:r>
          </a:p>
          <a:p>
            <a:pPr lvl="1"/>
            <a:r>
              <a:rPr lang="nl-NL" dirty="0"/>
              <a:t>Uitkomst op scherm</a:t>
            </a:r>
          </a:p>
          <a:p>
            <a:pPr lvl="2"/>
            <a:r>
              <a:rPr lang="nl-NL" dirty="0"/>
              <a:t>eventueel verkeerde uitkomst terugnemen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Spel afspelen</a:t>
            </a:r>
          </a:p>
          <a:p>
            <a:pPr lvl="1"/>
            <a:r>
              <a:rPr lang="nl-NL" dirty="0"/>
              <a:t>resultaat bepalen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Nabespreking</a:t>
            </a:r>
          </a:p>
          <a:p>
            <a:endParaRPr lang="nl-NL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CAC3A29-7708-421C-90DE-32E1FCE0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77392"/>
            <a:ext cx="3023692" cy="475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914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1: N/- (de bieding)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F21A90-90D1-47DE-A630-A0A13F4D9A91}"/>
              </a:ext>
            </a:extLst>
          </p:cNvPr>
          <p:cNvSpPr txBox="1"/>
          <p:nvPr/>
        </p:nvSpPr>
        <p:spPr>
          <a:xfrm>
            <a:off x="3786058" y="2266516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lang="nl-NL" sz="2400" kern="0" dirty="0">
                <a:solidFill>
                  <a:srgbClr val="000000"/>
                </a:solidFill>
                <a:latin typeface="Verdana"/>
                <a:cs typeface="Arial"/>
              </a:rPr>
              <a:t>♠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7282B5-30A5-4FB8-A2F5-5CED2D8B4A8D}"/>
              </a:ext>
            </a:extLst>
          </p:cNvPr>
          <p:cNvSpPr txBox="1"/>
          <p:nvPr/>
        </p:nvSpPr>
        <p:spPr>
          <a:xfrm>
            <a:off x="4164100" y="436306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4♠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1390A31-B63C-4F5D-8950-DAE3EFE02680}"/>
              </a:ext>
            </a:extLst>
          </p:cNvPr>
          <p:cNvSpPr txBox="1"/>
          <p:nvPr/>
        </p:nvSpPr>
        <p:spPr>
          <a:xfrm>
            <a:off x="3464862" y="1046031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12-19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pnt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5+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lang="nl-NL" sz="2400" kern="0" dirty="0">
                <a:solidFill>
                  <a:srgbClr val="000000"/>
                </a:solidFill>
                <a:latin typeface="Verdana"/>
                <a:cs typeface="Arial"/>
              </a:rPr>
              <a:t>♠ 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46192A3-AB2F-48C7-BC43-E837A2929C45}"/>
              </a:ext>
            </a:extLst>
          </p:cNvPr>
          <p:cNvSpPr txBox="1"/>
          <p:nvPr/>
        </p:nvSpPr>
        <p:spPr>
          <a:xfrm>
            <a:off x="3778449" y="4941168"/>
            <a:ext cx="1795684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12+pnt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3+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♠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348FCA6-DC6D-4F93-9814-AB00FB34EA27}"/>
              </a:ext>
            </a:extLst>
          </p:cNvPr>
          <p:cNvSpPr txBox="1"/>
          <p:nvPr/>
        </p:nvSpPr>
        <p:spPr>
          <a:xfrm>
            <a:off x="5481315" y="2915051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34F17D-F854-4815-A6B4-34508D2B1A11}"/>
              </a:ext>
            </a:extLst>
          </p:cNvPr>
          <p:cNvSpPr txBox="1"/>
          <p:nvPr/>
        </p:nvSpPr>
        <p:spPr>
          <a:xfrm>
            <a:off x="6660232" y="2915051"/>
            <a:ext cx="2180405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5+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Arial"/>
              </a:rPr>
              <a:t>♦</a:t>
            </a:r>
            <a:endParaRPr lang="nl-NL" sz="2400" kern="0" dirty="0">
              <a:solidFill>
                <a:srgbClr val="FF0000"/>
              </a:solidFill>
              <a:latin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10-16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pnt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77ACB5E-EB10-418C-9589-EEEE1104BC25}"/>
              </a:ext>
            </a:extLst>
          </p:cNvPr>
          <p:cNvSpPr txBox="1"/>
          <p:nvPr/>
        </p:nvSpPr>
        <p:spPr>
          <a:xfrm>
            <a:off x="2843808" y="3284383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8222DD7-9AA2-49D9-9796-5B62F21EC7DB}"/>
              </a:ext>
            </a:extLst>
          </p:cNvPr>
          <p:cNvSpPr txBox="1"/>
          <p:nvPr/>
        </p:nvSpPr>
        <p:spPr>
          <a:xfrm>
            <a:off x="4640078" y="2266516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3489A04-A238-49CF-A4BC-7E7B06BDC566}"/>
              </a:ext>
            </a:extLst>
          </p:cNvPr>
          <p:cNvSpPr txBox="1"/>
          <p:nvPr/>
        </p:nvSpPr>
        <p:spPr>
          <a:xfrm>
            <a:off x="5481315" y="3466444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F6F5FE1D-706B-42BF-81B1-196867E4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50" y="3556238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77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7" grpId="0" animBg="1"/>
      <p:bldP spid="24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1: Noord 4♠ (de uitkomst en tegenspel)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3241F2-FC1A-42B4-82DB-708414E8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52" y="2626830"/>
            <a:ext cx="1152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61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12AB9-D2E8-4D4C-ABF3-2275720D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1: Noord 4♠ (speelplan en tegenspel)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A286D1EE-6758-40CE-B097-A442C332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1803" y="3868725"/>
            <a:ext cx="3587725" cy="268056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Ziet er gezond uit, </a:t>
            </a:r>
            <a:br>
              <a:rPr lang="nl-NL" dirty="0"/>
            </a:br>
            <a:r>
              <a:rPr lang="nl-NL" dirty="0"/>
              <a:t>maar Oost kan West de down slag geven</a:t>
            </a:r>
          </a:p>
          <a:p>
            <a:r>
              <a:rPr lang="nl-NL" dirty="0"/>
              <a:t>West speelt op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AH: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82</a:t>
            </a:r>
          </a:p>
          <a:p>
            <a:pPr lvl="1"/>
            <a:endParaRPr lang="nl-NL" dirty="0"/>
          </a:p>
        </p:txBody>
      </p:sp>
      <p:sp>
        <p:nvSpPr>
          <p:cNvPr id="17" name="Afgeronde rechthoek 22">
            <a:extLst>
              <a:ext uri="{FF2B5EF4-FFF2-40B4-BE49-F238E27FC236}">
                <a16:creationId xmlns:a16="http://schemas.microsoft.com/office/drawing/2014/main" id="{C413ACA9-6508-4D25-85BF-D732D64BF7B2}"/>
              </a:ext>
            </a:extLst>
          </p:cNvPr>
          <p:cNvSpPr/>
          <p:nvPr/>
        </p:nvSpPr>
        <p:spPr bwMode="auto">
          <a:xfrm>
            <a:off x="3779838" y="6032041"/>
            <a:ext cx="5364162" cy="70302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>
              <a:buClr>
                <a:srgbClr val="C40D0F"/>
              </a:buClr>
            </a:pPr>
            <a:r>
              <a:rPr lang="nl-NL" sz="2000" dirty="0">
                <a:solidFill>
                  <a:srgbClr val="FF0000"/>
                </a:solidFill>
              </a:rPr>
              <a:t>♦</a:t>
            </a:r>
            <a:r>
              <a:rPr lang="nl-NL" sz="2000" dirty="0"/>
              <a:t>8 is een </a:t>
            </a:r>
            <a:r>
              <a:rPr lang="nl-NL" sz="2000" dirty="0" err="1"/>
              <a:t>aansignaal</a:t>
            </a:r>
            <a:r>
              <a:rPr lang="nl-NL" sz="2000" dirty="0"/>
              <a:t> (hoog); dus West moet ruiten doorspelen voor </a:t>
            </a:r>
            <a:r>
              <a:rPr lang="nl-NL" sz="2000" dirty="0" err="1"/>
              <a:t>introever</a:t>
            </a:r>
            <a:endParaRPr lang="nl-NL" sz="2000" dirty="0">
              <a:sym typeface="Symbol" pitchFamily="18" charset="2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D8FEC91-D146-4774-82CA-3E5DE44E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8054"/>
            <a:ext cx="1224533" cy="159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19DFA58-62A6-476A-9FCD-90F25116F9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458" y="689209"/>
            <a:ext cx="5364162" cy="19228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2489AA1-D965-44E7-B058-E688A513F2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458" y="4157296"/>
            <a:ext cx="5364162" cy="1816963"/>
          </a:xfrm>
          <a:prstGeom prst="rect">
            <a:avLst/>
          </a:prstGeom>
        </p:spPr>
      </p:pic>
      <p:graphicFrame>
        <p:nvGraphicFramePr>
          <p:cNvPr id="31" name="Tabel 30">
            <a:extLst>
              <a:ext uri="{FF2B5EF4-FFF2-40B4-BE49-F238E27FC236}">
                <a16:creationId xmlns:a16="http://schemas.microsoft.com/office/drawing/2014/main" id="{5E5D5F6A-CD05-4216-8045-99A7A1A04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10635"/>
              </p:ext>
            </p:extLst>
          </p:nvPr>
        </p:nvGraphicFramePr>
        <p:xfrm>
          <a:off x="33159" y="583080"/>
          <a:ext cx="3573531" cy="3281617"/>
        </p:xfrm>
        <a:graphic>
          <a:graphicData uri="http://schemas.openxmlformats.org/drawingml/2006/table">
            <a:tbl>
              <a:tblPr firstRow="1" firstCol="1" bandRow="1"/>
              <a:tblGrid>
                <a:gridCol w="1557307">
                  <a:extLst>
                    <a:ext uri="{9D8B030D-6E8A-4147-A177-3AD203B41FA5}">
                      <a16:colId xmlns:a16="http://schemas.microsoft.com/office/drawing/2014/main" val="24987869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5249265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6830567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2052694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93650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speelplan </a:t>
                      </a:r>
                      <a:b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troef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♥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♦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♣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verliezers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142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mogelijkheden wegwerken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4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snijden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5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aftroeven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korte kant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0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afgooien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hoge kaart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1125"/>
                  </a:ext>
                </a:extLst>
              </a:tr>
            </a:tbl>
          </a:graphicData>
        </a:graphic>
      </p:graphicFrame>
      <p:sp>
        <p:nvSpPr>
          <p:cNvPr id="32" name="Tekstvak 31">
            <a:extLst>
              <a:ext uri="{FF2B5EF4-FFF2-40B4-BE49-F238E27FC236}">
                <a16:creationId xmlns:a16="http://schemas.microsoft.com/office/drawing/2014/main" id="{0614D7D4-94F2-4A40-8BC6-C6A63180657B}"/>
              </a:ext>
            </a:extLst>
          </p:cNvPr>
          <p:cNvSpPr txBox="1"/>
          <p:nvPr/>
        </p:nvSpPr>
        <p:spPr>
          <a:xfrm>
            <a:off x="1680223" y="118760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6037E6E-B745-4A07-AEBE-163BE14F94EA}"/>
              </a:ext>
            </a:extLst>
          </p:cNvPr>
          <p:cNvSpPr txBox="1"/>
          <p:nvPr/>
        </p:nvSpPr>
        <p:spPr>
          <a:xfrm>
            <a:off x="2622421" y="118760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0378D21-D5F2-4118-9265-8BF0D9EDC872}"/>
              </a:ext>
            </a:extLst>
          </p:cNvPr>
          <p:cNvSpPr txBox="1"/>
          <p:nvPr/>
        </p:nvSpPr>
        <p:spPr>
          <a:xfrm>
            <a:off x="3204140" y="118760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10A09B1-41B4-49C3-8366-D0C35199F6A0}"/>
              </a:ext>
            </a:extLst>
          </p:cNvPr>
          <p:cNvSpPr txBox="1"/>
          <p:nvPr/>
        </p:nvSpPr>
        <p:spPr>
          <a:xfrm>
            <a:off x="2174474" y="118760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89CEC2FE-EA3F-4EA0-8EA1-907E632845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727437"/>
            <a:ext cx="16002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E928CAD-F8EC-4ED7-9DC6-2420C90A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821964C0-A5F9-4BBE-8C64-6895C32FB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87328"/>
              </p:ext>
            </p:extLst>
          </p:nvPr>
        </p:nvGraphicFramePr>
        <p:xfrm>
          <a:off x="3059832" y="1987398"/>
          <a:ext cx="2887695" cy="28832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kstvak 19">
            <a:extLst>
              <a:ext uri="{FF2B5EF4-FFF2-40B4-BE49-F238E27FC236}">
                <a16:creationId xmlns:a16="http://schemas.microsoft.com/office/drawing/2014/main" id="{6E960479-AB2E-4E24-8E0D-F6FC6D4495E4}"/>
              </a:ext>
            </a:extLst>
          </p:cNvPr>
          <p:cNvSpPr txBox="1"/>
          <p:nvPr/>
        </p:nvSpPr>
        <p:spPr>
          <a:xfrm>
            <a:off x="5284257" y="2868113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4♠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F2B324A-8FC4-4F8E-9505-A7407309FE20}"/>
              </a:ext>
            </a:extLst>
          </p:cNvPr>
          <p:cNvSpPr txBox="1"/>
          <p:nvPr/>
        </p:nvSpPr>
        <p:spPr>
          <a:xfrm>
            <a:off x="3831873" y="2868114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1♠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A8B280-2E42-4123-ACAB-9ECF31021889}"/>
              </a:ext>
            </a:extLst>
          </p:cNvPr>
          <p:cNvSpPr txBox="1"/>
          <p:nvPr/>
        </p:nvSpPr>
        <p:spPr>
          <a:xfrm>
            <a:off x="4574705" y="3589777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212E0E3-8DC3-4FC2-9676-6E1A153471E7}"/>
              </a:ext>
            </a:extLst>
          </p:cNvPr>
          <p:cNvSpPr txBox="1"/>
          <p:nvPr/>
        </p:nvSpPr>
        <p:spPr>
          <a:xfrm>
            <a:off x="3842655" y="3589777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BB5810B-D0E6-4AB8-A20C-34F8CBD4B428}"/>
              </a:ext>
            </a:extLst>
          </p:cNvPr>
          <p:cNvSpPr txBox="1"/>
          <p:nvPr/>
        </p:nvSpPr>
        <p:spPr>
          <a:xfrm>
            <a:off x="4587886" y="2868114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2</a:t>
            </a:r>
            <a:r>
              <a:rPr lang="nl-NL" sz="2000" kern="0" dirty="0">
                <a:solidFill>
                  <a:srgbClr val="FF0000"/>
                </a:solidFill>
              </a:rPr>
              <a:t>♦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E1AD59-CCB9-475D-9A6F-614229121A10}"/>
              </a:ext>
            </a:extLst>
          </p:cNvPr>
          <p:cNvSpPr txBox="1"/>
          <p:nvPr/>
        </p:nvSpPr>
        <p:spPr>
          <a:xfrm>
            <a:off x="3096433" y="3589777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7770834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2: O/NZ (de bieding)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1E0EAD-F177-42E4-AC9D-07CF63B38FC8}"/>
              </a:ext>
            </a:extLst>
          </p:cNvPr>
          <p:cNvSpPr txBox="1"/>
          <p:nvPr/>
        </p:nvSpPr>
        <p:spPr>
          <a:xfrm>
            <a:off x="5580112" y="298000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/>
              <a:t>1♣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C519C9-3C51-40EF-9301-0DDEAAF5F687}"/>
              </a:ext>
            </a:extLst>
          </p:cNvPr>
          <p:cNvSpPr txBox="1"/>
          <p:nvPr/>
        </p:nvSpPr>
        <p:spPr>
          <a:xfrm>
            <a:off x="452996" y="3043118"/>
            <a:ext cx="1814920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4+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6+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20697E-F56B-417A-9615-0611C5199DFA}"/>
              </a:ext>
            </a:extLst>
          </p:cNvPr>
          <p:cNvSpPr txBox="1"/>
          <p:nvPr/>
        </p:nvSpPr>
        <p:spPr>
          <a:xfrm>
            <a:off x="3671145" y="429260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22EBDA1-B47D-48A1-B6E6-28698DC021D9}"/>
              </a:ext>
            </a:extLst>
          </p:cNvPr>
          <p:cNvSpPr txBox="1"/>
          <p:nvPr/>
        </p:nvSpPr>
        <p:spPr>
          <a:xfrm>
            <a:off x="6619603" y="2917094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12-19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00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2+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♣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879B744-F46E-4D16-ACF8-FCE65EF149E7}"/>
              </a:ext>
            </a:extLst>
          </p:cNvPr>
          <p:cNvSpPr txBox="1"/>
          <p:nvPr/>
        </p:nvSpPr>
        <p:spPr>
          <a:xfrm>
            <a:off x="3062119" y="301144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nl-NL" sz="2400" kern="0" dirty="0"/>
              <a:t>1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3D6BCA9-A976-4B30-A5B0-3DE33E5DAF8A}"/>
              </a:ext>
            </a:extLst>
          </p:cNvPr>
          <p:cNvSpPr txBox="1"/>
          <p:nvPr/>
        </p:nvSpPr>
        <p:spPr>
          <a:xfrm>
            <a:off x="5587078" y="351279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92500"/>
          </a:bodyPr>
          <a:lstStyle/>
          <a:p>
            <a:pPr algn="ctr">
              <a:defRPr/>
            </a:pPr>
            <a:r>
              <a:rPr lang="nl-NL" sz="2400" kern="0" dirty="0"/>
              <a:t>1SA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A8CC9FA-22B4-452C-8D26-6A2AB5244762}"/>
              </a:ext>
            </a:extLst>
          </p:cNvPr>
          <p:cNvSpPr txBox="1"/>
          <p:nvPr/>
        </p:nvSpPr>
        <p:spPr>
          <a:xfrm>
            <a:off x="4587176" y="4292599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E1611C4A-4CA7-4FC1-BDF8-355C008743F5}"/>
              </a:ext>
            </a:extLst>
          </p:cNvPr>
          <p:cNvSpPr txBox="1"/>
          <p:nvPr/>
        </p:nvSpPr>
        <p:spPr>
          <a:xfrm>
            <a:off x="4679326" y="228484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86DA9AE-0DC8-4401-B415-08330918E81D}"/>
              </a:ext>
            </a:extLst>
          </p:cNvPr>
          <p:cNvSpPr txBox="1"/>
          <p:nvPr/>
        </p:nvSpPr>
        <p:spPr>
          <a:xfrm>
            <a:off x="3633601" y="1174144"/>
            <a:ext cx="1875835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5+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♠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8-16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08FE0EB-91C5-4A7F-9F62-DFF5E467770A}"/>
              </a:ext>
            </a:extLst>
          </p:cNvPr>
          <p:cNvSpPr txBox="1"/>
          <p:nvPr/>
        </p:nvSpPr>
        <p:spPr>
          <a:xfrm>
            <a:off x="3732001" y="2284840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nl-NL" sz="2400" kern="0" dirty="0"/>
              <a:t>1♠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E1FFECD-BF23-4E83-8679-EB9CD75F8E78}"/>
              </a:ext>
            </a:extLst>
          </p:cNvPr>
          <p:cNvSpPr txBox="1"/>
          <p:nvPr/>
        </p:nvSpPr>
        <p:spPr>
          <a:xfrm>
            <a:off x="3059832" y="3574041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92500"/>
          </a:bodyPr>
          <a:lstStyle/>
          <a:p>
            <a:pPr algn="ctr">
              <a:defRPr/>
            </a:pPr>
            <a:r>
              <a:rPr lang="nl-NL" sz="2400" kern="0" dirty="0"/>
              <a:t>3SA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6C59020-FF2E-4D8B-8FB9-A5C75E87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255" y="2966828"/>
            <a:ext cx="470974" cy="637257"/>
          </a:xfrm>
          <a:prstGeom prst="rect">
            <a:avLst/>
          </a:prstGeom>
          <a:effectLst/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7F2D95BC-127E-4D3E-8F3B-453DB448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44" y="3458616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19A7DE6B-BE5F-4299-BCC1-8400AFDBC637}"/>
              </a:ext>
            </a:extLst>
          </p:cNvPr>
          <p:cNvSpPr txBox="1"/>
          <p:nvPr/>
        </p:nvSpPr>
        <p:spPr>
          <a:xfrm>
            <a:off x="6442471" y="2898682"/>
            <a:ext cx="2425664" cy="1200329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♠ stop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12-14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00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geen 4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1E4948F-51C7-436A-98F0-ECEF1D2D64F6}"/>
              </a:ext>
            </a:extLst>
          </p:cNvPr>
          <p:cNvSpPr txBox="1"/>
          <p:nvPr/>
        </p:nvSpPr>
        <p:spPr>
          <a:xfrm>
            <a:off x="452996" y="3057613"/>
            <a:ext cx="18582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manche </a:t>
            </a:r>
            <a:br>
              <a:rPr lang="nl-NL" sz="2400" kern="0" dirty="0">
                <a:solidFill>
                  <a:srgbClr val="000000"/>
                </a:solidFill>
              </a:rPr>
            </a:br>
            <a:r>
              <a:rPr lang="nl-NL" sz="2400" kern="0" dirty="0">
                <a:solidFill>
                  <a:srgbClr val="000000"/>
                </a:solidFill>
              </a:rPr>
              <a:t>kansrijk</a:t>
            </a:r>
            <a:endParaRPr lang="nl-NL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6" grpId="0" animBg="1"/>
      <p:bldP spid="37" grpId="0" animBg="1"/>
      <p:bldP spid="14" grpId="0" animBg="1"/>
      <p:bldP spid="16" grpId="0" animBg="1"/>
      <p:bldP spid="2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2: Oost 3SA (de uitkomst)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44" y="4581128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0C39C58-25D7-4414-8644-ABEA707D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61" y="4581128"/>
            <a:ext cx="1228020" cy="179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22">
            <a:extLst>
              <a:ext uri="{FF2B5EF4-FFF2-40B4-BE49-F238E27FC236}">
                <a16:creationId xmlns:a16="http://schemas.microsoft.com/office/drawing/2014/main" id="{CE37077B-1FE3-4DCC-9426-F559C759CE89}"/>
              </a:ext>
            </a:extLst>
          </p:cNvPr>
          <p:cNvSpPr/>
          <p:nvPr/>
        </p:nvSpPr>
        <p:spPr bwMode="auto">
          <a:xfrm>
            <a:off x="5148064" y="4574715"/>
            <a:ext cx="3798401" cy="194226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Hier niet langste kleur, maar kleur van het volgbod van partner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hoog: ontkent een plaatje</a:t>
            </a:r>
          </a:p>
        </p:txBody>
      </p:sp>
    </p:spTree>
    <p:extLst>
      <p:ext uri="{BB962C8B-B14F-4D97-AF65-F5344CB8AC3E}">
        <p14:creationId xmlns:p14="http://schemas.microsoft.com/office/powerpoint/2010/main" val="2410094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 in een SA-contract</a:t>
            </a:r>
          </a:p>
        </p:txBody>
      </p:sp>
      <p:sp>
        <p:nvSpPr>
          <p:cNvPr id="7" name="Afgeronde rechthoek 6"/>
          <p:cNvSpPr/>
          <p:nvPr/>
        </p:nvSpPr>
        <p:spPr bwMode="auto">
          <a:xfrm>
            <a:off x="179512" y="758553"/>
            <a:ext cx="7488832" cy="395642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tegen SA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van een lange kleur met hoogste van een serie van drie honneurs (of gebroken serie)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met laagste kaart: lange kleur met één of twee plaatjes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met de hoogste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middenkaart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: lange kleur zonder plaatjes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323528" y="5229200"/>
            <a:ext cx="6261780" cy="132660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Als partner geboden heeft………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Kom uit</a:t>
            </a: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 de kleur die partner geboden heeft, tenzij jij iets beters hebt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85308" y="4136149"/>
            <a:ext cx="2366441" cy="2330118"/>
            <a:chOff x="1002" y="299"/>
            <a:chExt cx="1877" cy="1857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594"/>
              <a:ext cx="120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916" y="299"/>
              <a:ext cx="963" cy="555"/>
            </a:xfrm>
            <a:prstGeom prst="wedgeRoundRectCallout">
              <a:avLst>
                <a:gd name="adj1" fmla="val -79377"/>
                <a:gd name="adj2" fmla="val 87123"/>
                <a:gd name="adj3" fmla="val 16667"/>
              </a:avLst>
            </a:prstGeom>
            <a:solidFill>
              <a:srgbClr val="EFF1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top 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tegen 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7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4E9D01-4E8B-42F2-AFB3-7A2C2236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773"/>
            <a:ext cx="9144000" cy="3096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C9200B-E42D-40EA-856C-F10D59AA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2: Oost 3SA (speelplan)</a:t>
            </a:r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E6210EDD-F7CB-43DB-AE68-582428F25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3647" y="3925938"/>
            <a:ext cx="4297363" cy="2680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Werkkleur harten</a:t>
            </a:r>
          </a:p>
          <a:p>
            <a:r>
              <a:rPr lang="nl-NL" dirty="0"/>
              <a:t>Helaas maken NZ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H en 4 schoppen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D85B43EB-BC2A-4695-ABD5-4B085654D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5208"/>
              </p:ext>
            </p:extLst>
          </p:nvPr>
        </p:nvGraphicFramePr>
        <p:xfrm>
          <a:off x="1043608" y="3523514"/>
          <a:ext cx="3356978" cy="3323416"/>
        </p:xfrm>
        <a:graphic>
          <a:graphicData uri="http://schemas.openxmlformats.org/drawingml/2006/table">
            <a:tbl>
              <a:tblPr firstRow="1" bandRow="1"/>
              <a:tblGrid>
                <a:gridCol w="85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77478580"/>
                    </a:ext>
                  </a:extLst>
                </a:gridCol>
                <a:gridCol w="88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5">
                  <a:extLst>
                    <a:ext uri="{9D8B030D-6E8A-4147-A177-3AD203B41FA5}">
                      <a16:colId xmlns:a16="http://schemas.microsoft.com/office/drawing/2014/main" val="614542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b="0" dirty="0">
                          <a:solidFill>
                            <a:schemeClr val="bg1"/>
                          </a:solidFill>
                        </a:rPr>
                        <a:t>vast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zeker</a:t>
                      </a:r>
                      <a:r>
                        <a:rPr lang="nl-NL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531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80498"/>
                  </a:ext>
                </a:extLst>
              </a:tr>
            </a:tbl>
          </a:graphicData>
        </a:graphic>
      </p:graphicFrame>
      <p:sp>
        <p:nvSpPr>
          <p:cNvPr id="16" name="Tekstvak 15">
            <a:extLst>
              <a:ext uri="{FF2B5EF4-FFF2-40B4-BE49-F238E27FC236}">
                <a16:creationId xmlns:a16="http://schemas.microsoft.com/office/drawing/2014/main" id="{71812AD1-208A-442E-824D-30A78A3BC56F}"/>
              </a:ext>
            </a:extLst>
          </p:cNvPr>
          <p:cNvSpPr txBox="1"/>
          <p:nvPr/>
        </p:nvSpPr>
        <p:spPr>
          <a:xfrm>
            <a:off x="3851920" y="518522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4795008-6541-4EB8-871B-584B397C0680}"/>
              </a:ext>
            </a:extLst>
          </p:cNvPr>
          <p:cNvSpPr txBox="1"/>
          <p:nvPr/>
        </p:nvSpPr>
        <p:spPr>
          <a:xfrm>
            <a:off x="2099373" y="410585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F473A92-9F09-4E76-A683-F510C4CDF52E}"/>
              </a:ext>
            </a:extLst>
          </p:cNvPr>
          <p:cNvSpPr txBox="1"/>
          <p:nvPr/>
        </p:nvSpPr>
        <p:spPr>
          <a:xfrm>
            <a:off x="2094541" y="462382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EDA34D9-D2F4-4517-A615-85CFDD2A0E68}"/>
              </a:ext>
            </a:extLst>
          </p:cNvPr>
          <p:cNvSpPr txBox="1"/>
          <p:nvPr/>
        </p:nvSpPr>
        <p:spPr>
          <a:xfrm>
            <a:off x="2094541" y="518887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D8C28BB-18F6-4D2B-A013-702FE4846D80}"/>
              </a:ext>
            </a:extLst>
          </p:cNvPr>
          <p:cNvSpPr txBox="1"/>
          <p:nvPr/>
        </p:nvSpPr>
        <p:spPr>
          <a:xfrm>
            <a:off x="2099425" y="576913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26DACC3-37BF-40CB-B878-233BECBDE034}"/>
              </a:ext>
            </a:extLst>
          </p:cNvPr>
          <p:cNvSpPr txBox="1"/>
          <p:nvPr/>
        </p:nvSpPr>
        <p:spPr>
          <a:xfrm>
            <a:off x="2099373" y="63134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6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1D3D350-EC44-45B1-969B-E341A45FBE51}"/>
              </a:ext>
            </a:extLst>
          </p:cNvPr>
          <p:cNvSpPr txBox="1"/>
          <p:nvPr/>
        </p:nvSpPr>
        <p:spPr>
          <a:xfrm>
            <a:off x="2972899" y="459694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D5FFDF6-7143-4FFF-9092-24EB822908E6}"/>
              </a:ext>
            </a:extLst>
          </p:cNvPr>
          <p:cNvSpPr txBox="1"/>
          <p:nvPr/>
        </p:nvSpPr>
        <p:spPr>
          <a:xfrm>
            <a:off x="3851920" y="456751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C84910A-D78D-43B4-A244-67A8FDED9E10}"/>
              </a:ext>
            </a:extLst>
          </p:cNvPr>
          <p:cNvSpPr txBox="1"/>
          <p:nvPr/>
        </p:nvSpPr>
        <p:spPr>
          <a:xfrm>
            <a:off x="3842800" y="575878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299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3" grpId="0"/>
      <p:bldP spid="24" grpId="0"/>
      <p:bldP spid="25" grpId="0"/>
      <p:bldP spid="14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9E4B29-875C-4245-BF12-970E06F2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821964C0-A5F9-4BBE-8C64-6895C32FB9A7}"/>
              </a:ext>
            </a:extLst>
          </p:cNvPr>
          <p:cNvGraphicFramePr>
            <a:graphicFrameLocks noGrp="1"/>
          </p:cNvGraphicFramePr>
          <p:nvPr/>
        </p:nvGraphicFramePr>
        <p:xfrm>
          <a:off x="3128152" y="1985957"/>
          <a:ext cx="2887695" cy="28832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999F1CE0-A6E6-4E38-9EBA-38480F98A921}"/>
              </a:ext>
            </a:extLst>
          </p:cNvPr>
          <p:cNvSpPr txBox="1"/>
          <p:nvPr/>
        </p:nvSpPr>
        <p:spPr>
          <a:xfrm>
            <a:off x="4640299" y="2869450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1♣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2EEE8B-8188-4B6E-BC00-E377A84F41C2}"/>
              </a:ext>
            </a:extLst>
          </p:cNvPr>
          <p:cNvSpPr txBox="1"/>
          <p:nvPr/>
        </p:nvSpPr>
        <p:spPr>
          <a:xfrm>
            <a:off x="3915066" y="4330724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212E0E3-8DC3-4FC2-9676-6E1A153471E7}"/>
              </a:ext>
            </a:extLst>
          </p:cNvPr>
          <p:cNvSpPr txBox="1"/>
          <p:nvPr/>
        </p:nvSpPr>
        <p:spPr>
          <a:xfrm>
            <a:off x="5357939" y="357470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FDBB5F1-287A-4B6D-910B-8399A0A92B0C}"/>
              </a:ext>
            </a:extLst>
          </p:cNvPr>
          <p:cNvSpPr txBox="1"/>
          <p:nvPr/>
        </p:nvSpPr>
        <p:spPr>
          <a:xfrm>
            <a:off x="5329540" y="286945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AE49028-6A26-4DB5-8C70-D5A14727DE14}"/>
              </a:ext>
            </a:extLst>
          </p:cNvPr>
          <p:cNvSpPr txBox="1"/>
          <p:nvPr/>
        </p:nvSpPr>
        <p:spPr>
          <a:xfrm>
            <a:off x="3190234" y="3588441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</a:t>
            </a:r>
            <a:r>
              <a:rPr lang="nl-NL" sz="20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165FEDB-9FEE-4F3A-9D05-96A392E6DDF4}"/>
              </a:ext>
            </a:extLst>
          </p:cNvPr>
          <p:cNvSpPr txBox="1"/>
          <p:nvPr/>
        </p:nvSpPr>
        <p:spPr>
          <a:xfrm>
            <a:off x="3941232" y="3574700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1♠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817A68A-A7D3-4B75-8CAF-F52F033BA8D6}"/>
              </a:ext>
            </a:extLst>
          </p:cNvPr>
          <p:cNvSpPr txBox="1"/>
          <p:nvPr/>
        </p:nvSpPr>
        <p:spPr>
          <a:xfrm>
            <a:off x="4649585" y="3574700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nl-NL" sz="2000" kern="0" dirty="0"/>
              <a:t>1SA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04B9DD-1B63-4489-85D1-DF77DD1DD553}"/>
              </a:ext>
            </a:extLst>
          </p:cNvPr>
          <p:cNvSpPr txBox="1"/>
          <p:nvPr/>
        </p:nvSpPr>
        <p:spPr>
          <a:xfrm>
            <a:off x="3190234" y="4330724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nl-NL" sz="2000" kern="0" dirty="0"/>
              <a:t>3SA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323919-A02F-4F74-9E2B-43624C347C62}"/>
              </a:ext>
            </a:extLst>
          </p:cNvPr>
          <p:cNvSpPr txBox="1"/>
          <p:nvPr/>
        </p:nvSpPr>
        <p:spPr>
          <a:xfrm>
            <a:off x="4622445" y="4330724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5DC31CE-1C32-4F43-A810-4ACBE6684885}"/>
              </a:ext>
            </a:extLst>
          </p:cNvPr>
          <p:cNvSpPr txBox="1"/>
          <p:nvPr/>
        </p:nvSpPr>
        <p:spPr>
          <a:xfrm>
            <a:off x="5350140" y="4316325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0" name="Afgeronde rechthoek 22">
            <a:extLst>
              <a:ext uri="{FF2B5EF4-FFF2-40B4-BE49-F238E27FC236}">
                <a16:creationId xmlns:a16="http://schemas.microsoft.com/office/drawing/2014/main" id="{44F2D0C8-129A-4804-AE8A-BBFACD28557F}"/>
              </a:ext>
            </a:extLst>
          </p:cNvPr>
          <p:cNvSpPr/>
          <p:nvPr/>
        </p:nvSpPr>
        <p:spPr bwMode="auto">
          <a:xfrm>
            <a:off x="1499108" y="5682476"/>
            <a:ext cx="6246673" cy="49569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Merk op: ruitenstart 10 slagen voor OW</a:t>
            </a:r>
            <a:endParaRPr lang="nl-NL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3412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3: Z/OW (de bieding)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068334C-E34B-4F9F-B776-4A19D6E27B15}"/>
              </a:ext>
            </a:extLst>
          </p:cNvPr>
          <p:cNvSpPr txBox="1"/>
          <p:nvPr/>
        </p:nvSpPr>
        <p:spPr>
          <a:xfrm>
            <a:off x="3475519" y="4695139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92500"/>
          </a:bodyPr>
          <a:lstStyle/>
          <a:p>
            <a:pPr algn="ctr">
              <a:defRPr/>
            </a:pPr>
            <a:r>
              <a:rPr lang="nl-NL" sz="2400" kern="0" dirty="0"/>
              <a:t>1SA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B78CF9D-F06B-41C9-8E22-94F26E511DF4}"/>
              </a:ext>
            </a:extLst>
          </p:cNvPr>
          <p:cNvSpPr txBox="1"/>
          <p:nvPr/>
        </p:nvSpPr>
        <p:spPr>
          <a:xfrm>
            <a:off x="3388823" y="5352304"/>
            <a:ext cx="2366353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15-17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00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/>
              <a:t>evenwichtig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38082A3-2331-4CD5-9F51-EC611ADACDFD}"/>
              </a:ext>
            </a:extLst>
          </p:cNvPr>
          <p:cNvSpPr txBox="1"/>
          <p:nvPr/>
        </p:nvSpPr>
        <p:spPr>
          <a:xfrm>
            <a:off x="3732325" y="2233955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algn="ctr">
              <a:defRPr/>
            </a:pPr>
            <a:r>
              <a:rPr lang="nl-NL" sz="2400" kern="0" dirty="0"/>
              <a:t>2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638C9F1-D1A9-4DEB-B325-CCD707B5BD93}"/>
              </a:ext>
            </a:extLst>
          </p:cNvPr>
          <p:cNvSpPr txBox="1"/>
          <p:nvPr/>
        </p:nvSpPr>
        <p:spPr>
          <a:xfrm>
            <a:off x="5508104" y="291684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20DFBB9-E91E-4343-948D-0270ADA54C59}"/>
              </a:ext>
            </a:extLst>
          </p:cNvPr>
          <p:cNvSpPr txBox="1"/>
          <p:nvPr/>
        </p:nvSpPr>
        <p:spPr>
          <a:xfrm>
            <a:off x="3674158" y="1226152"/>
            <a:ext cx="2903359" cy="461665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 err="1">
                <a:solidFill>
                  <a:srgbClr val="000000"/>
                </a:solidFill>
              </a:rPr>
              <a:t>Jacoby</a:t>
            </a:r>
            <a:r>
              <a:rPr lang="nl-NL" sz="2400" kern="0" dirty="0">
                <a:solidFill>
                  <a:srgbClr val="000000"/>
                </a:solidFill>
              </a:rPr>
              <a:t> transfer</a:t>
            </a:r>
            <a:endParaRPr lang="nl-NL" sz="2400" kern="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FC9880-1955-4C26-9568-FEA877CFB52E}"/>
              </a:ext>
            </a:extLst>
          </p:cNvPr>
          <p:cNvSpPr txBox="1"/>
          <p:nvPr/>
        </p:nvSpPr>
        <p:spPr>
          <a:xfrm>
            <a:off x="2879813" y="291684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994E0AE-D80E-4A79-808B-078640FC0CAC}"/>
              </a:ext>
            </a:extLst>
          </p:cNvPr>
          <p:cNvSpPr txBox="1"/>
          <p:nvPr/>
        </p:nvSpPr>
        <p:spPr>
          <a:xfrm>
            <a:off x="4290734" y="4695139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algn="ctr">
              <a:defRPr/>
            </a:pPr>
            <a:r>
              <a:rPr lang="nl-NL" sz="2400" kern="0" dirty="0"/>
              <a:t>2♠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91C7669-B003-4193-8BA5-451A080BB23D}"/>
              </a:ext>
            </a:extLst>
          </p:cNvPr>
          <p:cNvSpPr txBox="1"/>
          <p:nvPr/>
        </p:nvSpPr>
        <p:spPr>
          <a:xfrm>
            <a:off x="3609603" y="5591116"/>
            <a:ext cx="1867819" cy="461665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verplicht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FF0BCB3-F151-4804-BFC3-B4A9C5496DC7}"/>
              </a:ext>
            </a:extLst>
          </p:cNvPr>
          <p:cNvSpPr txBox="1"/>
          <p:nvPr/>
        </p:nvSpPr>
        <p:spPr>
          <a:xfrm>
            <a:off x="2879813" y="342900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E96CEB2-1625-4543-9DBB-3D1FF158569A}"/>
              </a:ext>
            </a:extLst>
          </p:cNvPr>
          <p:cNvSpPr txBox="1"/>
          <p:nvPr/>
        </p:nvSpPr>
        <p:spPr>
          <a:xfrm>
            <a:off x="3939325" y="1077227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5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♠</a:t>
            </a:r>
            <a:endParaRPr lang="nl-NL" sz="2400" kern="0" dirty="0">
              <a:solidFill>
                <a:srgbClr val="FF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10-15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CF9591C-822E-4A28-846D-98B9555CB020}"/>
              </a:ext>
            </a:extLst>
          </p:cNvPr>
          <p:cNvSpPr txBox="1"/>
          <p:nvPr/>
        </p:nvSpPr>
        <p:spPr>
          <a:xfrm>
            <a:off x="5507255" y="342900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EE47BDD-4EB7-41FD-A3DA-7848D8D6A757}"/>
              </a:ext>
            </a:extLst>
          </p:cNvPr>
          <p:cNvSpPr txBox="1"/>
          <p:nvPr/>
        </p:nvSpPr>
        <p:spPr>
          <a:xfrm>
            <a:off x="4572000" y="2233954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92500"/>
          </a:bodyPr>
          <a:lstStyle/>
          <a:p>
            <a:pPr algn="ctr">
              <a:defRPr/>
            </a:pPr>
            <a:r>
              <a:rPr lang="nl-NL" sz="2400" kern="0" dirty="0"/>
              <a:t>3SA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3A71E36-5FB2-4FB9-A51A-107E97AF4B43}"/>
              </a:ext>
            </a:extLst>
          </p:cNvPr>
          <p:cNvSpPr txBox="1"/>
          <p:nvPr/>
        </p:nvSpPr>
        <p:spPr>
          <a:xfrm>
            <a:off x="2879813" y="3935276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E0239B1-F594-4C96-89B5-E6F07EBA8931}"/>
              </a:ext>
            </a:extLst>
          </p:cNvPr>
          <p:cNvSpPr txBox="1"/>
          <p:nvPr/>
        </p:nvSpPr>
        <p:spPr>
          <a:xfrm>
            <a:off x="5129213" y="4685344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C2E5057D-687F-4865-97B0-EF5A6ACD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7435" y="3974274"/>
            <a:ext cx="470974" cy="637257"/>
          </a:xfrm>
          <a:prstGeom prst="rect">
            <a:avLst/>
          </a:prstGeom>
          <a:effectLst/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752E9D2-0DAC-42AB-B14B-C04F4D58B3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026" y="2762384"/>
            <a:ext cx="470974" cy="637257"/>
          </a:xfrm>
          <a:prstGeom prst="rect">
            <a:avLst/>
          </a:prstGeom>
          <a:effectLst/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566BA1D8-E741-4D21-AC82-242198D6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71" y="2716027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9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41" grpId="0" animBg="1"/>
      <p:bldP spid="14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3: Zuid 3SA (de uitkomst en tegenspel)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20" y="2637504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F297149-EC5D-483F-ABAC-DA83F7F7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20" y="2519362"/>
            <a:ext cx="11610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22">
            <a:extLst>
              <a:ext uri="{FF2B5EF4-FFF2-40B4-BE49-F238E27FC236}">
                <a16:creationId xmlns:a16="http://schemas.microsoft.com/office/drawing/2014/main" id="{5BD2F89E-C834-427E-8490-09C2E8E98B35}"/>
              </a:ext>
            </a:extLst>
          </p:cNvPr>
          <p:cNvSpPr/>
          <p:nvPr/>
        </p:nvSpPr>
        <p:spPr bwMode="auto">
          <a:xfrm>
            <a:off x="822868" y="4725144"/>
            <a:ext cx="3798401" cy="122413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Langste kleur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Hoogste van een serie van drie</a:t>
            </a:r>
          </a:p>
        </p:txBody>
      </p:sp>
    </p:spTree>
    <p:extLst>
      <p:ext uri="{BB962C8B-B14F-4D97-AF65-F5344CB8AC3E}">
        <p14:creationId xmlns:p14="http://schemas.microsoft.com/office/powerpoint/2010/main" val="394620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12AB9-D2E8-4D4C-ABF3-2275720D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3: Zuid 3SA (speelplan en tegenspel)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A286D1EE-6758-40CE-B097-A442C332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0150" y="4037710"/>
            <a:ext cx="3587725" cy="268056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Als West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V niet overneemt met </a:t>
            </a:r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H: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A en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4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♦</a:t>
            </a:r>
            <a:r>
              <a:rPr lang="nl-NL" dirty="0">
                <a:sym typeface="Wingdings" panose="05000000000000000000" pitchFamily="2" charset="2"/>
              </a:rPr>
              <a:t>V</a:t>
            </a:r>
            <a:endParaRPr lang="nl-NL" dirty="0"/>
          </a:p>
          <a:p>
            <a:r>
              <a:rPr lang="nl-NL" dirty="0"/>
              <a:t>later snit op ♠H</a:t>
            </a:r>
          </a:p>
          <a:p>
            <a:pPr lvl="1"/>
            <a:endParaRPr lang="nl-NL" dirty="0"/>
          </a:p>
        </p:txBody>
      </p:sp>
      <p:sp>
        <p:nvSpPr>
          <p:cNvPr id="17" name="Afgeronde rechthoek 22">
            <a:extLst>
              <a:ext uri="{FF2B5EF4-FFF2-40B4-BE49-F238E27FC236}">
                <a16:creationId xmlns:a16="http://schemas.microsoft.com/office/drawing/2014/main" id="{C413ACA9-6508-4D25-85BF-D732D64BF7B2}"/>
              </a:ext>
            </a:extLst>
          </p:cNvPr>
          <p:cNvSpPr/>
          <p:nvPr/>
        </p:nvSpPr>
        <p:spPr bwMode="auto">
          <a:xfrm>
            <a:off x="3779838" y="6032041"/>
            <a:ext cx="5364162" cy="70302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>
              <a:buClr>
                <a:srgbClr val="C40D0F"/>
              </a:buClr>
            </a:pPr>
            <a:r>
              <a:rPr lang="nl-NL" sz="2000" dirty="0"/>
              <a:t>Oost moet </a:t>
            </a:r>
            <a:r>
              <a:rPr lang="nl-NL" sz="2000" dirty="0">
                <a:solidFill>
                  <a:srgbClr val="FF0000"/>
                </a:solidFill>
              </a:rPr>
              <a:t>♥</a:t>
            </a:r>
            <a:r>
              <a:rPr lang="nl-NL" sz="2000" dirty="0"/>
              <a:t>V overnemen met </a:t>
            </a:r>
            <a:r>
              <a:rPr lang="nl-NL" sz="2000" dirty="0">
                <a:solidFill>
                  <a:srgbClr val="FF0000"/>
                </a:solidFill>
              </a:rPr>
              <a:t>♥</a:t>
            </a:r>
            <a:r>
              <a:rPr lang="nl-NL" sz="2000" dirty="0"/>
              <a:t>H; anders blokkade </a:t>
            </a:r>
            <a:endParaRPr lang="nl-NL" sz="2000" dirty="0">
              <a:sym typeface="Symbol" pitchFamily="18" charset="2"/>
            </a:endParaRP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DADFBCD6-AA17-41BD-8617-5C66F25B2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21663"/>
              </p:ext>
            </p:extLst>
          </p:nvPr>
        </p:nvGraphicFramePr>
        <p:xfrm>
          <a:off x="79348" y="718471"/>
          <a:ext cx="3356978" cy="3323416"/>
        </p:xfrm>
        <a:graphic>
          <a:graphicData uri="http://schemas.openxmlformats.org/drawingml/2006/table">
            <a:tbl>
              <a:tblPr firstRow="1" bandRow="1"/>
              <a:tblGrid>
                <a:gridCol w="85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77478580"/>
                    </a:ext>
                  </a:extLst>
                </a:gridCol>
                <a:gridCol w="88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5">
                  <a:extLst>
                    <a:ext uri="{9D8B030D-6E8A-4147-A177-3AD203B41FA5}">
                      <a16:colId xmlns:a16="http://schemas.microsoft.com/office/drawing/2014/main" val="614542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400" b="0" dirty="0">
                          <a:solidFill>
                            <a:schemeClr val="bg1"/>
                          </a:solidFill>
                        </a:rPr>
                        <a:t>vast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zeker</a:t>
                      </a:r>
                      <a:r>
                        <a:rPr lang="nl-NL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F1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rgbClr val="FF0000"/>
                          </a:solidFill>
                        </a:rPr>
                        <a:t>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531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80498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CD9332F9-D3B9-4B8D-B4D0-FC386FDCEB74}"/>
              </a:ext>
            </a:extLst>
          </p:cNvPr>
          <p:cNvSpPr txBox="1"/>
          <p:nvPr/>
        </p:nvSpPr>
        <p:spPr>
          <a:xfrm>
            <a:off x="2011293" y="234844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2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2D4ED3D-ACAD-49D0-AAAD-A77857F8D505}"/>
              </a:ext>
            </a:extLst>
          </p:cNvPr>
          <p:cNvSpPr txBox="1"/>
          <p:nvPr/>
        </p:nvSpPr>
        <p:spPr>
          <a:xfrm>
            <a:off x="1135113" y="13008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F3F8DD7-AB17-4073-952D-710D344BA5ED}"/>
              </a:ext>
            </a:extLst>
          </p:cNvPr>
          <p:cNvSpPr txBox="1"/>
          <p:nvPr/>
        </p:nvSpPr>
        <p:spPr>
          <a:xfrm>
            <a:off x="1130281" y="181878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433FE94-45FF-4A7B-955A-045715AC6BF1}"/>
              </a:ext>
            </a:extLst>
          </p:cNvPr>
          <p:cNvSpPr txBox="1"/>
          <p:nvPr/>
        </p:nvSpPr>
        <p:spPr>
          <a:xfrm>
            <a:off x="1130281" y="238383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F24716-D252-40AD-8F48-0A3B3B5EAC48}"/>
              </a:ext>
            </a:extLst>
          </p:cNvPr>
          <p:cNvSpPr txBox="1"/>
          <p:nvPr/>
        </p:nvSpPr>
        <p:spPr>
          <a:xfrm>
            <a:off x="1135165" y="296409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94197FC-70D0-4744-85E5-5FA2CD0C926D}"/>
              </a:ext>
            </a:extLst>
          </p:cNvPr>
          <p:cNvSpPr txBox="1"/>
          <p:nvPr/>
        </p:nvSpPr>
        <p:spPr>
          <a:xfrm>
            <a:off x="1135113" y="350836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C90C215-0BA8-4D5B-808F-3F48E5D768E3}"/>
              </a:ext>
            </a:extLst>
          </p:cNvPr>
          <p:cNvSpPr txBox="1"/>
          <p:nvPr/>
        </p:nvSpPr>
        <p:spPr>
          <a:xfrm>
            <a:off x="2922377" y="124772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AC1A91C-8644-420D-ACE3-7996F2EC841C}"/>
              </a:ext>
            </a:extLst>
          </p:cNvPr>
          <p:cNvSpPr txBox="1"/>
          <p:nvPr/>
        </p:nvSpPr>
        <p:spPr>
          <a:xfrm>
            <a:off x="2878540" y="295374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pic>
        <p:nvPicPr>
          <p:cNvPr id="27" name="Picture 5">
            <a:extLst>
              <a:ext uri="{FF2B5EF4-FFF2-40B4-BE49-F238E27FC236}">
                <a16:creationId xmlns:a16="http://schemas.microsoft.com/office/drawing/2014/main" id="{F5CCD7D4-0F67-4F65-A092-F149438B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81" y="2611011"/>
            <a:ext cx="1228591" cy="153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4FBE96D-694D-4EFB-AC0A-A071EEC418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490" y="774107"/>
            <a:ext cx="5300685" cy="189172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767AEA7-8C7E-4CFD-B605-AE0DFB5CC8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0490" y="4149080"/>
            <a:ext cx="5364162" cy="1870332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89BC694C-C6CD-42A6-A017-829B344A7A25}"/>
              </a:ext>
            </a:extLst>
          </p:cNvPr>
          <p:cNvSpPr txBox="1"/>
          <p:nvPr/>
        </p:nvSpPr>
        <p:spPr>
          <a:xfrm>
            <a:off x="2011293" y="125830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F63BC1B-A502-475F-B704-1B80F412B734}"/>
              </a:ext>
            </a:extLst>
          </p:cNvPr>
          <p:cNvSpPr txBox="1"/>
          <p:nvPr/>
        </p:nvSpPr>
        <p:spPr>
          <a:xfrm>
            <a:off x="2900067" y="2355085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9838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28938B-4816-4C20-9E26-9706FC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821964C0-A5F9-4BBE-8C64-6895C32FB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45630"/>
              </p:ext>
            </p:extLst>
          </p:nvPr>
        </p:nvGraphicFramePr>
        <p:xfrm>
          <a:off x="3056715" y="1987398"/>
          <a:ext cx="2887695" cy="28832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kstvak 21">
            <a:extLst>
              <a:ext uri="{FF2B5EF4-FFF2-40B4-BE49-F238E27FC236}">
                <a16:creationId xmlns:a16="http://schemas.microsoft.com/office/drawing/2014/main" id="{9F2B324A-8FC4-4F8E-9505-A7407309FE20}"/>
              </a:ext>
            </a:extLst>
          </p:cNvPr>
          <p:cNvSpPr txBox="1"/>
          <p:nvPr/>
        </p:nvSpPr>
        <p:spPr>
          <a:xfrm>
            <a:off x="5312707" y="2852936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nl-NL" sz="2000" kern="0" dirty="0"/>
              <a:t>1SA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A8B280-2E42-4123-ACAB-9ECF31021889}"/>
              </a:ext>
            </a:extLst>
          </p:cNvPr>
          <p:cNvSpPr txBox="1"/>
          <p:nvPr/>
        </p:nvSpPr>
        <p:spPr>
          <a:xfrm>
            <a:off x="3056715" y="3588441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A2EEE8B-8188-4B6E-BC00-E377A84F41C2}"/>
              </a:ext>
            </a:extLst>
          </p:cNvPr>
          <p:cNvSpPr txBox="1"/>
          <p:nvPr/>
        </p:nvSpPr>
        <p:spPr>
          <a:xfrm>
            <a:off x="3056715" y="4323689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212E0E3-8DC3-4FC2-9676-6E1A153471E7}"/>
              </a:ext>
            </a:extLst>
          </p:cNvPr>
          <p:cNvSpPr txBox="1"/>
          <p:nvPr/>
        </p:nvSpPr>
        <p:spPr>
          <a:xfrm>
            <a:off x="4525385" y="3588441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054F083-15F5-4F92-902F-637F1AE3CCA7}"/>
              </a:ext>
            </a:extLst>
          </p:cNvPr>
          <p:cNvSpPr txBox="1"/>
          <p:nvPr/>
        </p:nvSpPr>
        <p:spPr>
          <a:xfrm>
            <a:off x="3818190" y="3588441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2</a:t>
            </a:r>
            <a:r>
              <a:rPr lang="nl-NL" sz="20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317822C-8412-4A42-9338-0071A9EABC68}"/>
              </a:ext>
            </a:extLst>
          </p:cNvPr>
          <p:cNvSpPr txBox="1"/>
          <p:nvPr/>
        </p:nvSpPr>
        <p:spPr>
          <a:xfrm>
            <a:off x="4535422" y="4323689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E5E5C29-B6D0-4ED5-A5C0-1D7EABFE901F}"/>
              </a:ext>
            </a:extLst>
          </p:cNvPr>
          <p:cNvSpPr txBox="1"/>
          <p:nvPr/>
        </p:nvSpPr>
        <p:spPr>
          <a:xfrm>
            <a:off x="5297486" y="3523668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2♠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B9538E0-5D60-4E1F-8F3E-24A9B21AF344}"/>
              </a:ext>
            </a:extLst>
          </p:cNvPr>
          <p:cNvSpPr txBox="1"/>
          <p:nvPr/>
        </p:nvSpPr>
        <p:spPr>
          <a:xfrm>
            <a:off x="3874343" y="4323689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7500" lnSpcReduction="20000"/>
          </a:bodyPr>
          <a:lstStyle/>
          <a:p>
            <a:pPr algn="ctr">
              <a:defRPr/>
            </a:pPr>
            <a:r>
              <a:rPr lang="nl-NL" sz="2000" kern="0" dirty="0"/>
              <a:t>3SA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9548F3F-C40C-462B-BCD2-4398A6BFF678}"/>
              </a:ext>
            </a:extLst>
          </p:cNvPr>
          <p:cNvSpPr txBox="1"/>
          <p:nvPr/>
        </p:nvSpPr>
        <p:spPr>
          <a:xfrm>
            <a:off x="5286502" y="429260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354550140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3D73F-9B6C-238A-87D2-E18B6E8AEC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r>
              <a:rPr lang="nl-NL" dirty="0"/>
              <a:t>Spel 4 – west gever, allen kwetsbaar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CB20E0-20D6-33D7-582B-4E09C620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461" y="2510837"/>
            <a:ext cx="3525821" cy="4115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Uitkomst?</a:t>
            </a:r>
          </a:p>
          <a:p>
            <a:pPr lvl="1">
              <a:lnSpc>
                <a:spcPct val="50000"/>
              </a:lnSpc>
            </a:pPr>
            <a:r>
              <a:rPr lang="nl-NL" dirty="0">
                <a:solidFill>
                  <a:srgbClr val="FF0000"/>
                </a:solidFill>
                <a:sym typeface="Symbol" panose="05050102010706020507" pitchFamily="18" charset="2"/>
              </a:rPr>
              <a:t></a:t>
            </a:r>
            <a:r>
              <a:rPr lang="nl-NL" dirty="0">
                <a:sym typeface="Symbol" panose="05050102010706020507" pitchFamily="18" charset="2"/>
              </a:rPr>
              <a:t>B, hoogste van een serie</a:t>
            </a:r>
          </a:p>
          <a:p>
            <a:pPr>
              <a:lnSpc>
                <a:spcPct val="50000"/>
              </a:lnSpc>
            </a:pPr>
            <a:r>
              <a:rPr lang="nl-NL" dirty="0">
                <a:sym typeface="Symbol" panose="05050102010706020507" pitchFamily="18" charset="2"/>
              </a:rPr>
              <a:t>Tegenspel</a:t>
            </a:r>
          </a:p>
          <a:p>
            <a:pPr lvl="1">
              <a:lnSpc>
                <a:spcPct val="90000"/>
              </a:lnSpc>
            </a:pPr>
            <a:r>
              <a:rPr lang="nl-NL" sz="1500" dirty="0">
                <a:sym typeface="Symbol" panose="05050102010706020507" pitchFamily="18" charset="2"/>
              </a:rPr>
              <a:t>Zuid ziet graag dat noord harten switcht als hij/zij aan slag komt.</a:t>
            </a:r>
          </a:p>
          <a:p>
            <a:pPr lvl="1">
              <a:lnSpc>
                <a:spcPct val="90000"/>
              </a:lnSpc>
            </a:pPr>
            <a:r>
              <a:rPr lang="nl-NL" sz="1500" dirty="0">
                <a:sym typeface="Symbol" panose="05050102010706020507" pitchFamily="18" charset="2"/>
              </a:rPr>
              <a:t>leider zal klaveren ontwikkelen</a:t>
            </a:r>
          </a:p>
          <a:p>
            <a:pPr lvl="1">
              <a:lnSpc>
                <a:spcPct val="90000"/>
              </a:lnSpc>
            </a:pPr>
            <a:r>
              <a:rPr lang="nl-NL" sz="1500" dirty="0">
                <a:sym typeface="Symbol" panose="05050102010706020507" pitchFamily="18" charset="2"/>
              </a:rPr>
              <a:t>geef op klaveren met een lage schoppen (2) een </a:t>
            </a:r>
            <a:r>
              <a:rPr lang="nl-NL" sz="1500" dirty="0" err="1">
                <a:sym typeface="Symbol" panose="05050102010706020507" pitchFamily="18" charset="2"/>
              </a:rPr>
              <a:t>afsignaal</a:t>
            </a:r>
            <a:r>
              <a:rPr lang="nl-NL" sz="1500" dirty="0">
                <a:sym typeface="Symbol" panose="05050102010706020507" pitchFamily="18" charset="2"/>
              </a:rPr>
              <a:t> voor schoppen</a:t>
            </a:r>
          </a:p>
          <a:p>
            <a:pPr lvl="1">
              <a:lnSpc>
                <a:spcPct val="90000"/>
              </a:lnSpc>
            </a:pPr>
            <a:r>
              <a:rPr lang="nl-NL" sz="1500" dirty="0">
                <a:sym typeface="Symbol" panose="05050102010706020507" pitchFamily="18" charset="2"/>
              </a:rPr>
              <a:t>mogelijk vindt partner de harten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80AB01-915E-EC25-961F-F57D4DEA3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" y="1318624"/>
            <a:ext cx="5505024" cy="46350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C2C64B9-14F4-2319-6760-9B873EA8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318624"/>
            <a:ext cx="2450715" cy="11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5: N/NZ (de bieding)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0F21A90-90D1-47DE-A630-A0A13F4D9A91}"/>
              </a:ext>
            </a:extLst>
          </p:cNvPr>
          <p:cNvSpPr txBox="1"/>
          <p:nvPr/>
        </p:nvSpPr>
        <p:spPr>
          <a:xfrm>
            <a:off x="3329862" y="210752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lang="nl-NL" sz="2400" kern="0" dirty="0">
                <a:solidFill>
                  <a:srgbClr val="000000"/>
                </a:solidFill>
                <a:latin typeface="Verdana"/>
                <a:cs typeface="Arial"/>
              </a:rPr>
              <a:t>♣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7282B5-30A5-4FB8-A2F5-5CED2D8B4A8D}"/>
              </a:ext>
            </a:extLst>
          </p:cNvPr>
          <p:cNvSpPr txBox="1"/>
          <p:nvPr/>
        </p:nvSpPr>
        <p:spPr>
          <a:xfrm>
            <a:off x="4220966" y="2107527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1390A31-B63C-4F5D-8950-DAE3EFE02680}"/>
              </a:ext>
            </a:extLst>
          </p:cNvPr>
          <p:cNvSpPr txBox="1"/>
          <p:nvPr/>
        </p:nvSpPr>
        <p:spPr>
          <a:xfrm>
            <a:off x="3464862" y="1046031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12-19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pnt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2+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lang="nl-NL" sz="2400" kern="0" noProof="0" dirty="0">
                <a:solidFill>
                  <a:srgbClr val="000000"/>
                </a:solidFill>
                <a:latin typeface="Verdana"/>
                <a:cs typeface="Arial"/>
              </a:rPr>
              <a:t>♣</a:t>
            </a:r>
            <a:r>
              <a:rPr lang="nl-NL" sz="2400" kern="0" dirty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46192A3-AB2F-48C7-BC43-E837A2929C45}"/>
              </a:ext>
            </a:extLst>
          </p:cNvPr>
          <p:cNvSpPr txBox="1"/>
          <p:nvPr/>
        </p:nvSpPr>
        <p:spPr>
          <a:xfrm>
            <a:off x="3564787" y="5108768"/>
            <a:ext cx="1795684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6+pnt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4+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348FCA6-DC6D-4F93-9814-AB00FB34EA27}"/>
              </a:ext>
            </a:extLst>
          </p:cNvPr>
          <p:cNvSpPr txBox="1"/>
          <p:nvPr/>
        </p:nvSpPr>
        <p:spPr>
          <a:xfrm>
            <a:off x="3628391" y="4524816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934F17D-F854-4815-A6B4-34508D2B1A11}"/>
              </a:ext>
            </a:extLst>
          </p:cNvPr>
          <p:cNvSpPr txBox="1"/>
          <p:nvPr/>
        </p:nvSpPr>
        <p:spPr>
          <a:xfrm>
            <a:off x="461031" y="3087645"/>
            <a:ext cx="1984839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5+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Arial"/>
              </a:rPr>
              <a:t>♥</a:t>
            </a:r>
            <a:endParaRPr lang="nl-NL" sz="2400" kern="0" dirty="0">
              <a:solidFill>
                <a:srgbClr val="FF0000"/>
              </a:solidFill>
              <a:latin typeface="Verdan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8-16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nl-NL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pnt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3489A04-A238-49CF-A4BC-7E7B06BDC566}"/>
              </a:ext>
            </a:extLst>
          </p:cNvPr>
          <p:cNvSpPr txBox="1"/>
          <p:nvPr/>
        </p:nvSpPr>
        <p:spPr>
          <a:xfrm>
            <a:off x="5433246" y="2871506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F6F5FE1D-706B-42BF-81B1-196867E4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49" y="3676935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E480353-468D-47C4-9FD1-6983503AACF0}"/>
              </a:ext>
            </a:extLst>
          </p:cNvPr>
          <p:cNvSpPr txBox="1"/>
          <p:nvPr/>
        </p:nvSpPr>
        <p:spPr>
          <a:xfrm>
            <a:off x="2708778" y="3094573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6D93A5-A116-47E3-BB08-2FF7519E77BC}"/>
              </a:ext>
            </a:extLst>
          </p:cNvPr>
          <p:cNvSpPr txBox="1"/>
          <p:nvPr/>
        </p:nvSpPr>
        <p:spPr>
          <a:xfrm>
            <a:off x="5433246" y="342900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7A0386E-E30F-48B7-A072-44ADEEA6C27D}"/>
              </a:ext>
            </a:extLst>
          </p:cNvPr>
          <p:cNvSpPr txBox="1"/>
          <p:nvPr/>
        </p:nvSpPr>
        <p:spPr>
          <a:xfrm>
            <a:off x="4439850" y="4524816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4♠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6844EFA-97C1-4D7D-9F4A-9E81FE3D7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234" y="3800902"/>
            <a:ext cx="470974" cy="637257"/>
          </a:xfrm>
          <a:prstGeom prst="rect">
            <a:avLst/>
          </a:prstGeom>
          <a:effectLst/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EEDFC-1566-42D0-B8D4-B4EA27405CA0}"/>
              </a:ext>
            </a:extLst>
          </p:cNvPr>
          <p:cNvSpPr txBox="1"/>
          <p:nvPr/>
        </p:nvSpPr>
        <p:spPr>
          <a:xfrm>
            <a:off x="3536299" y="1023682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12-17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pnt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342900" lvl="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krt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lang="nl-NL" sz="2400" kern="0" noProof="0" dirty="0">
                <a:solidFill>
                  <a:srgbClr val="000000"/>
                </a:solidFill>
                <a:latin typeface="Verdana"/>
                <a:cs typeface="Arial"/>
              </a:rPr>
              <a:t>♠</a:t>
            </a:r>
            <a:r>
              <a:rPr lang="nl-NL" sz="2400" kern="0" dirty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9854276-6625-4F83-AF89-D11C75B2897E}"/>
              </a:ext>
            </a:extLst>
          </p:cNvPr>
          <p:cNvSpPr txBox="1"/>
          <p:nvPr/>
        </p:nvSpPr>
        <p:spPr>
          <a:xfrm>
            <a:off x="3598113" y="5131926"/>
            <a:ext cx="1683474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12+pnt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♠ fit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70ABFFF-F2CE-4F91-B552-F645D5A6F80B}"/>
              </a:ext>
            </a:extLst>
          </p:cNvPr>
          <p:cNvSpPr txBox="1"/>
          <p:nvPr/>
        </p:nvSpPr>
        <p:spPr>
          <a:xfrm>
            <a:off x="2766249" y="3671105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EB70596-BEE1-4DC8-B62E-392865CE65A5}"/>
              </a:ext>
            </a:extLst>
          </p:cNvPr>
          <p:cNvSpPr txBox="1"/>
          <p:nvPr/>
        </p:nvSpPr>
        <p:spPr>
          <a:xfrm>
            <a:off x="5112070" y="210203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815FC17-5DA3-4A2D-A4ED-B9C3EAC39695}"/>
              </a:ext>
            </a:extLst>
          </p:cNvPr>
          <p:cNvSpPr txBox="1"/>
          <p:nvPr/>
        </p:nvSpPr>
        <p:spPr>
          <a:xfrm>
            <a:off x="5439984" y="395163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3574899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7" grpId="0" animBg="1"/>
      <p:bldP spid="24" grpId="0" animBg="1"/>
      <p:bldP spid="19" grpId="0" animBg="1"/>
      <p:bldP spid="20" grpId="0" animBg="1"/>
      <p:bldP spid="26" grpId="0" animBg="1"/>
      <p:bldP spid="13" grpId="0" animBg="1"/>
      <p:bldP spid="14" grpId="0" animBg="1"/>
      <p:bldP spid="15" grpId="0" animBg="1"/>
      <p:bldP spid="18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5: Noord 4♠ (de uitkomst en tegenspel)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13">
            <a:extLst>
              <a:ext uri="{FF2B5EF4-FFF2-40B4-BE49-F238E27FC236}">
                <a16:creationId xmlns:a16="http://schemas.microsoft.com/office/drawing/2014/main" id="{CED9D10A-A7F4-4886-A999-CEDB356E37FE}"/>
              </a:ext>
            </a:extLst>
          </p:cNvPr>
          <p:cNvSpPr/>
          <p:nvPr/>
        </p:nvSpPr>
        <p:spPr>
          <a:xfrm>
            <a:off x="5220072" y="4869160"/>
            <a:ext cx="3312368" cy="916250"/>
          </a:xfrm>
          <a:prstGeom prst="roundRect">
            <a:avLst/>
          </a:prstGeom>
          <a:solidFill>
            <a:srgbClr val="E7E6E6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nl-NL" dirty="0"/>
              <a:t>Maak zelf je keuze</a:t>
            </a:r>
          </a:p>
        </p:txBody>
      </p:sp>
    </p:spTree>
    <p:extLst>
      <p:ext uri="{BB962C8B-B14F-4D97-AF65-F5344CB8AC3E}">
        <p14:creationId xmlns:p14="http://schemas.microsoft.com/office/powerpoint/2010/main" val="209950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12AB9-D2E8-4D4C-ABF3-2275720D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5: Noord 4♠ (speelplan en tegenspel)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A286D1EE-6758-40CE-B097-A442C332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1803" y="3868725"/>
            <a:ext cx="3587725" cy="268056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Enige kans: snit op </a:t>
            </a:r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/>
              <a:t>H </a:t>
            </a:r>
          </a:p>
          <a:p>
            <a:r>
              <a:rPr lang="nl-NL" dirty="0"/>
              <a:t>Zit helaas verkeerd</a:t>
            </a:r>
          </a:p>
          <a:p>
            <a:pPr lvl="1"/>
            <a:endParaRPr lang="nl-NL" dirty="0"/>
          </a:p>
        </p:txBody>
      </p:sp>
      <p:graphicFrame>
        <p:nvGraphicFramePr>
          <p:cNvPr id="31" name="Tabel 30">
            <a:extLst>
              <a:ext uri="{FF2B5EF4-FFF2-40B4-BE49-F238E27FC236}">
                <a16:creationId xmlns:a16="http://schemas.microsoft.com/office/drawing/2014/main" id="{5E5D5F6A-CD05-4216-8045-99A7A1A049C3}"/>
              </a:ext>
            </a:extLst>
          </p:cNvPr>
          <p:cNvGraphicFramePr>
            <a:graphicFrameLocks noGrp="1"/>
          </p:cNvGraphicFramePr>
          <p:nvPr/>
        </p:nvGraphicFramePr>
        <p:xfrm>
          <a:off x="33159" y="583080"/>
          <a:ext cx="3573531" cy="3281617"/>
        </p:xfrm>
        <a:graphic>
          <a:graphicData uri="http://schemas.openxmlformats.org/drawingml/2006/table">
            <a:tbl>
              <a:tblPr firstRow="1" firstCol="1" bandRow="1"/>
              <a:tblGrid>
                <a:gridCol w="1557307">
                  <a:extLst>
                    <a:ext uri="{9D8B030D-6E8A-4147-A177-3AD203B41FA5}">
                      <a16:colId xmlns:a16="http://schemas.microsoft.com/office/drawing/2014/main" val="24987869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5249265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6830567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2052694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93650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speelplan </a:t>
                      </a:r>
                      <a:b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troef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♥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♦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♣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verliezers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142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mogelijkheden wegwerken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4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snijden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5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aftroeven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korte kant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0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afgooien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hoge kaart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1125"/>
                  </a:ext>
                </a:extLst>
              </a:tr>
            </a:tbl>
          </a:graphicData>
        </a:graphic>
      </p:graphicFrame>
      <p:sp>
        <p:nvSpPr>
          <p:cNvPr id="32" name="Tekstvak 31">
            <a:extLst>
              <a:ext uri="{FF2B5EF4-FFF2-40B4-BE49-F238E27FC236}">
                <a16:creationId xmlns:a16="http://schemas.microsoft.com/office/drawing/2014/main" id="{0614D7D4-94F2-4A40-8BC6-C6A63180657B}"/>
              </a:ext>
            </a:extLst>
          </p:cNvPr>
          <p:cNvSpPr txBox="1"/>
          <p:nvPr/>
        </p:nvSpPr>
        <p:spPr>
          <a:xfrm>
            <a:off x="1680223" y="118760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6037E6E-B745-4A07-AEBE-163BE14F94EA}"/>
              </a:ext>
            </a:extLst>
          </p:cNvPr>
          <p:cNvSpPr txBox="1"/>
          <p:nvPr/>
        </p:nvSpPr>
        <p:spPr>
          <a:xfrm>
            <a:off x="2637068" y="120745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30378D21-D5F2-4118-9265-8BF0D9EDC872}"/>
              </a:ext>
            </a:extLst>
          </p:cNvPr>
          <p:cNvSpPr txBox="1"/>
          <p:nvPr/>
        </p:nvSpPr>
        <p:spPr>
          <a:xfrm>
            <a:off x="3219251" y="118760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10A09B1-41B4-49C3-8366-D0C35199F6A0}"/>
              </a:ext>
            </a:extLst>
          </p:cNvPr>
          <p:cNvSpPr txBox="1"/>
          <p:nvPr/>
        </p:nvSpPr>
        <p:spPr>
          <a:xfrm>
            <a:off x="2174474" y="118760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89CEC2FE-EA3F-4EA0-8EA1-907E632845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727437"/>
            <a:ext cx="1600200" cy="131445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B80EA0E-165A-44CE-BD58-36E22C1D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36913"/>
            <a:ext cx="1161037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EC5A64-65D4-4E14-BF8F-2A4B021C3F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0709" y="764704"/>
            <a:ext cx="5265608" cy="18955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1A38B6B-739D-4110-8B66-7DAA0293B5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165170"/>
            <a:ext cx="5214662" cy="175903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39DA686-72F6-43EE-BF21-D571E5EEB083}"/>
              </a:ext>
            </a:extLst>
          </p:cNvPr>
          <p:cNvSpPr txBox="1"/>
          <p:nvPr/>
        </p:nvSpPr>
        <p:spPr>
          <a:xfrm>
            <a:off x="2637068" y="210633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6577DD0-233D-4B58-968E-36AE2D4F67A2}"/>
              </a:ext>
            </a:extLst>
          </p:cNvPr>
          <p:cNvSpPr txBox="1"/>
          <p:nvPr/>
        </p:nvSpPr>
        <p:spPr>
          <a:xfrm>
            <a:off x="3135690" y="272743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16" name="Afgeronde rechthoek 22">
            <a:extLst>
              <a:ext uri="{FF2B5EF4-FFF2-40B4-BE49-F238E27FC236}">
                <a16:creationId xmlns:a16="http://schemas.microsoft.com/office/drawing/2014/main" id="{92354CC7-3C23-49C1-87D7-FB34407D971A}"/>
              </a:ext>
            </a:extLst>
          </p:cNvPr>
          <p:cNvSpPr/>
          <p:nvPr/>
        </p:nvSpPr>
        <p:spPr bwMode="auto">
          <a:xfrm>
            <a:off x="3779838" y="6032041"/>
            <a:ext cx="5364162" cy="70302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>
              <a:buClr>
                <a:srgbClr val="C40D0F"/>
              </a:buClr>
            </a:pPr>
            <a:r>
              <a:rPr lang="nl-NL" sz="2000" dirty="0"/>
              <a:t>Met iedere andere uitkomst wordt 4♠ gemaakt</a:t>
            </a:r>
            <a:endParaRPr lang="nl-NL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9108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3F23-55DB-4F5B-87AD-F8369F6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SA-contract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BB3F7-676B-4D28-8E24-99954FBE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3SA</a:t>
            </a:r>
          </a:p>
          <a:p>
            <a:r>
              <a:rPr lang="nl-NL" dirty="0"/>
              <a:t>Uitkomst: welke kleur?</a:t>
            </a:r>
          </a:p>
          <a:p>
            <a:pPr lvl="1"/>
            <a:r>
              <a:rPr lang="nl-NL" dirty="0"/>
              <a:t>langste kleur: ruiten</a:t>
            </a:r>
          </a:p>
          <a:p>
            <a:r>
              <a:rPr lang="nl-NL" dirty="0"/>
              <a:t>Welke kaart?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18DF52-E7F2-4452-A4EC-6C8FAFA9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90" y="706618"/>
            <a:ext cx="5873894" cy="214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A2D8AB-54DF-490A-8D9A-F01F05EF1283}"/>
              </a:ext>
            </a:extLst>
          </p:cNvPr>
          <p:cNvSpPr txBox="1"/>
          <p:nvPr/>
        </p:nvSpPr>
        <p:spPr>
          <a:xfrm>
            <a:off x="1696324" y="146602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1SA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A01EB5-36B8-4345-AF71-906E48FCC206}"/>
              </a:ext>
            </a:extLst>
          </p:cNvPr>
          <p:cNvSpPr txBox="1"/>
          <p:nvPr/>
        </p:nvSpPr>
        <p:spPr>
          <a:xfrm>
            <a:off x="2417205" y="146602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2A5FF4-74B3-4F2D-814F-3D36A5927987}"/>
              </a:ext>
            </a:extLst>
          </p:cNvPr>
          <p:cNvSpPr txBox="1"/>
          <p:nvPr/>
        </p:nvSpPr>
        <p:spPr>
          <a:xfrm>
            <a:off x="251520" y="212673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3SA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E76B4-3521-4A0B-853B-FEDC157E4B9F}"/>
              </a:ext>
            </a:extLst>
          </p:cNvPr>
          <p:cNvSpPr txBox="1"/>
          <p:nvPr/>
        </p:nvSpPr>
        <p:spPr>
          <a:xfrm>
            <a:off x="972401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8D0F2B-7FAC-4247-B200-01AE3994D276}"/>
              </a:ext>
            </a:extLst>
          </p:cNvPr>
          <p:cNvSpPr txBox="1"/>
          <p:nvPr/>
        </p:nvSpPr>
        <p:spPr>
          <a:xfrm>
            <a:off x="1684328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BA1DFF-155C-45EC-B9FA-2A5E90A0F04C}"/>
              </a:ext>
            </a:extLst>
          </p:cNvPr>
          <p:cNvSpPr txBox="1"/>
          <p:nvPr/>
        </p:nvSpPr>
        <p:spPr>
          <a:xfrm>
            <a:off x="2417205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7D7FC6D-EBFC-4951-A520-74298975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63" y="5188492"/>
            <a:ext cx="1075129" cy="166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fgeronde rechthoek 6">
            <a:extLst>
              <a:ext uri="{FF2B5EF4-FFF2-40B4-BE49-F238E27FC236}">
                <a16:creationId xmlns:a16="http://schemas.microsoft.com/office/drawing/2014/main" id="{6642125C-8841-44C3-A780-4B2E5AB8DB79}"/>
              </a:ext>
            </a:extLst>
          </p:cNvPr>
          <p:cNvSpPr/>
          <p:nvPr/>
        </p:nvSpPr>
        <p:spPr bwMode="auto">
          <a:xfrm>
            <a:off x="3126090" y="4797152"/>
            <a:ext cx="5760640" cy="1944216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ruiten: langste kleur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V: de hoogste kaart van een serie van drie (VB10….) of hoogste van gebroken serie (VB9……)</a:t>
            </a:r>
          </a:p>
        </p:txBody>
      </p:sp>
    </p:spTree>
    <p:extLst>
      <p:ext uri="{BB962C8B-B14F-4D97-AF65-F5344CB8AC3E}">
        <p14:creationId xmlns:p14="http://schemas.microsoft.com/office/powerpoint/2010/main" val="2780779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64F90E-B819-41A6-894F-E1824BB3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821964C0-A5F9-4BBE-8C64-6895C32FB9A7}"/>
              </a:ext>
            </a:extLst>
          </p:cNvPr>
          <p:cNvGraphicFramePr>
            <a:graphicFrameLocks noGrp="1"/>
          </p:cNvGraphicFramePr>
          <p:nvPr/>
        </p:nvGraphicFramePr>
        <p:xfrm>
          <a:off x="3059832" y="1987398"/>
          <a:ext cx="2887695" cy="28832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>
                          <a:srgbClr val="C40D0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kstvak 19">
            <a:extLst>
              <a:ext uri="{FF2B5EF4-FFF2-40B4-BE49-F238E27FC236}">
                <a16:creationId xmlns:a16="http://schemas.microsoft.com/office/drawing/2014/main" id="{6E960479-AB2E-4E24-8E0D-F6FC6D4495E4}"/>
              </a:ext>
            </a:extLst>
          </p:cNvPr>
          <p:cNvSpPr txBox="1"/>
          <p:nvPr/>
        </p:nvSpPr>
        <p:spPr>
          <a:xfrm>
            <a:off x="3831873" y="3608450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1♠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F2B324A-8FC4-4F8E-9505-A7407309FE20}"/>
              </a:ext>
            </a:extLst>
          </p:cNvPr>
          <p:cNvSpPr txBox="1"/>
          <p:nvPr/>
        </p:nvSpPr>
        <p:spPr>
          <a:xfrm>
            <a:off x="3831873" y="2868114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1♣</a:t>
            </a:r>
            <a:endParaRPr lang="nl-NL" sz="2000" kern="0" dirty="0">
              <a:solidFill>
                <a:srgbClr val="FF0000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A8B280-2E42-4123-ACAB-9ECF31021889}"/>
              </a:ext>
            </a:extLst>
          </p:cNvPr>
          <p:cNvSpPr txBox="1"/>
          <p:nvPr/>
        </p:nvSpPr>
        <p:spPr>
          <a:xfrm>
            <a:off x="4532529" y="360431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BB5810B-D0E6-4AB8-A20C-34F8CBD4B428}"/>
              </a:ext>
            </a:extLst>
          </p:cNvPr>
          <p:cNvSpPr txBox="1"/>
          <p:nvPr/>
        </p:nvSpPr>
        <p:spPr>
          <a:xfrm>
            <a:off x="5275138" y="2868113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</a:t>
            </a:r>
            <a:r>
              <a:rPr lang="nl-NL" sz="2000" kern="0" dirty="0">
                <a:solidFill>
                  <a:srgbClr val="FF0000"/>
                </a:solidFill>
              </a:rPr>
              <a:t>♦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2E1AD59-CCB9-475D-9A6F-614229121A10}"/>
              </a:ext>
            </a:extLst>
          </p:cNvPr>
          <p:cNvSpPr txBox="1"/>
          <p:nvPr/>
        </p:nvSpPr>
        <p:spPr>
          <a:xfrm>
            <a:off x="4533606" y="2868113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A854184-D1C1-4B86-8D01-953525A18017}"/>
              </a:ext>
            </a:extLst>
          </p:cNvPr>
          <p:cNvSpPr txBox="1"/>
          <p:nvPr/>
        </p:nvSpPr>
        <p:spPr>
          <a:xfrm>
            <a:off x="3131217" y="3589777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1</a:t>
            </a:r>
            <a:r>
              <a:rPr lang="nl-NL" sz="20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184FE28-1EBF-461E-A558-125E0D9D12E8}"/>
              </a:ext>
            </a:extLst>
          </p:cNvPr>
          <p:cNvSpPr txBox="1"/>
          <p:nvPr/>
        </p:nvSpPr>
        <p:spPr>
          <a:xfrm>
            <a:off x="5296350" y="3589777"/>
            <a:ext cx="603628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/>
              <a:t>4♠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B9E585-4A7F-4A58-B01E-E6464B2FFAFD}"/>
              </a:ext>
            </a:extLst>
          </p:cNvPr>
          <p:cNvSpPr txBox="1"/>
          <p:nvPr/>
        </p:nvSpPr>
        <p:spPr>
          <a:xfrm>
            <a:off x="3076937" y="429260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9695627-CEBA-4B2E-AE52-21891701BD35}"/>
              </a:ext>
            </a:extLst>
          </p:cNvPr>
          <p:cNvSpPr txBox="1"/>
          <p:nvPr/>
        </p:nvSpPr>
        <p:spPr>
          <a:xfrm>
            <a:off x="3809677" y="429260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3E1AEDC-C5EF-4DAE-B3EA-19A3D6E6E6E3}"/>
              </a:ext>
            </a:extLst>
          </p:cNvPr>
          <p:cNvSpPr txBox="1"/>
          <p:nvPr/>
        </p:nvSpPr>
        <p:spPr>
          <a:xfrm>
            <a:off x="4538249" y="4292600"/>
            <a:ext cx="657908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000" kern="0" dirty="0">
                <a:solidFill>
                  <a:schemeClr val="bg1"/>
                </a:solidFill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2107464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6: O/OW (de bieding)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1E0EAD-F177-42E4-AC9D-07CF63B38FC8}"/>
              </a:ext>
            </a:extLst>
          </p:cNvPr>
          <p:cNvSpPr txBox="1"/>
          <p:nvPr/>
        </p:nvSpPr>
        <p:spPr>
          <a:xfrm>
            <a:off x="5580112" y="3173796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NL" sz="2400" kern="0" dirty="0"/>
              <a:t>1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C519C9-3C51-40EF-9301-0DDEAAF5F687}"/>
              </a:ext>
            </a:extLst>
          </p:cNvPr>
          <p:cNvSpPr txBox="1"/>
          <p:nvPr/>
        </p:nvSpPr>
        <p:spPr>
          <a:xfrm>
            <a:off x="452996" y="3043118"/>
            <a:ext cx="1814920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3+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12+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20697E-F56B-417A-9615-0611C5199DFA}"/>
              </a:ext>
            </a:extLst>
          </p:cNvPr>
          <p:cNvSpPr txBox="1"/>
          <p:nvPr/>
        </p:nvSpPr>
        <p:spPr>
          <a:xfrm>
            <a:off x="3813781" y="4365104"/>
            <a:ext cx="909519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22EBDA1-B47D-48A1-B6E6-28698DC021D9}"/>
              </a:ext>
            </a:extLst>
          </p:cNvPr>
          <p:cNvSpPr txBox="1"/>
          <p:nvPr/>
        </p:nvSpPr>
        <p:spPr>
          <a:xfrm>
            <a:off x="6619603" y="3024046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12-19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00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5+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879B744-F46E-4D16-ACF8-FCE65EF149E7}"/>
              </a:ext>
            </a:extLst>
          </p:cNvPr>
          <p:cNvSpPr txBox="1"/>
          <p:nvPr/>
        </p:nvSpPr>
        <p:spPr>
          <a:xfrm>
            <a:off x="3057697" y="3171836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>
              <a:defRPr/>
            </a:pPr>
            <a:r>
              <a:rPr lang="nl-NL" sz="2400" kern="0" dirty="0"/>
              <a:t>4</a:t>
            </a:r>
            <a:r>
              <a:rPr lang="nl-NL" sz="2400" kern="0" dirty="0">
                <a:solidFill>
                  <a:srgbClr val="FF0000"/>
                </a:solidFill>
              </a:rPr>
              <a:t>♥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A8CC9FA-22B4-452C-8D26-6A2AB5244762}"/>
              </a:ext>
            </a:extLst>
          </p:cNvPr>
          <p:cNvSpPr txBox="1"/>
          <p:nvPr/>
        </p:nvSpPr>
        <p:spPr>
          <a:xfrm>
            <a:off x="4193958" y="2177135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7F2D95BC-127E-4D3E-8F3B-453DB448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16" y="2982103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32A123C-915B-4C48-AEBE-72827D092949}"/>
              </a:ext>
            </a:extLst>
          </p:cNvPr>
          <p:cNvSpPr txBox="1"/>
          <p:nvPr/>
        </p:nvSpPr>
        <p:spPr>
          <a:xfrm>
            <a:off x="5580112" y="373710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EE836EE-6209-4FE5-92F7-08977A4BE913}"/>
              </a:ext>
            </a:extLst>
          </p:cNvPr>
          <p:cNvSpPr txBox="1"/>
          <p:nvPr/>
        </p:nvSpPr>
        <p:spPr>
          <a:xfrm>
            <a:off x="4670593" y="4365104"/>
            <a:ext cx="909519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3148622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19" grpId="0" animBg="1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6: Oost 4♥ (de uitkomst)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44" y="4581128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fgeronde rechthoek 22">
            <a:extLst>
              <a:ext uri="{FF2B5EF4-FFF2-40B4-BE49-F238E27FC236}">
                <a16:creationId xmlns:a16="http://schemas.microsoft.com/office/drawing/2014/main" id="{CE37077B-1FE3-4DCC-9426-F559C759CE89}"/>
              </a:ext>
            </a:extLst>
          </p:cNvPr>
          <p:cNvSpPr/>
          <p:nvPr/>
        </p:nvSpPr>
        <p:spPr bwMode="auto">
          <a:xfrm>
            <a:off x="5148064" y="4809697"/>
            <a:ext cx="3744416" cy="143681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Hoogste van een serie van twee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Tip: welke kaart speelt</a:t>
            </a:r>
            <a:br>
              <a:rPr lang="nl-NL" sz="2000" dirty="0">
                <a:sym typeface="Symbol" pitchFamily="18" charset="2"/>
              </a:rPr>
            </a:br>
            <a:r>
              <a:rPr lang="nl-NL" sz="2000" dirty="0">
                <a:sym typeface="Symbol" pitchFamily="18" charset="2"/>
              </a:rPr>
              <a:t>partner bij?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56A402-50E8-4C07-90E1-C6FA7CF2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72" y="4503801"/>
            <a:ext cx="114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61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9200B-E42D-40EA-856C-F10D59AA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Spel 6: Oost 4♥ (speelplan en tegenspel)</a:t>
            </a:r>
          </a:p>
        </p:txBody>
      </p:sp>
      <p:sp>
        <p:nvSpPr>
          <p:cNvPr id="41" name="Tijdelijke aanduiding voor inhoud 2">
            <a:extLst>
              <a:ext uri="{FF2B5EF4-FFF2-40B4-BE49-F238E27FC236}">
                <a16:creationId xmlns:a16="http://schemas.microsoft.com/office/drawing/2014/main" id="{E6210EDD-F7CB-43DB-AE68-582428F25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3647" y="3925938"/>
            <a:ext cx="4297363" cy="2680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Als Zuid klaveren doorspeelt?</a:t>
            </a:r>
          </a:p>
          <a:p>
            <a:pPr lvl="1"/>
            <a:r>
              <a:rPr lang="nl-NL" dirty="0"/>
              <a:t>2 verliezers in ♣</a:t>
            </a:r>
          </a:p>
          <a:p>
            <a:pPr lvl="2"/>
            <a:r>
              <a:rPr lang="nl-NL" dirty="0"/>
              <a:t>10 slagen voor OW</a:t>
            </a:r>
          </a:p>
          <a:p>
            <a:r>
              <a:rPr lang="nl-NL" dirty="0"/>
              <a:t>Goed tegenspel: Zuid in slag 2 andere kleur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A8D208-C119-4465-A63F-CFF708FC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2" y="595237"/>
            <a:ext cx="8972656" cy="31217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7C093964-109E-40F0-9022-CFD2809BE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24497"/>
              </p:ext>
            </p:extLst>
          </p:nvPr>
        </p:nvGraphicFramePr>
        <p:xfrm>
          <a:off x="323528" y="3576383"/>
          <a:ext cx="3573531" cy="3281617"/>
        </p:xfrm>
        <a:graphic>
          <a:graphicData uri="http://schemas.openxmlformats.org/drawingml/2006/table">
            <a:tbl>
              <a:tblPr firstRow="1" firstCol="1" bandRow="1"/>
              <a:tblGrid>
                <a:gridCol w="1557307">
                  <a:extLst>
                    <a:ext uri="{9D8B030D-6E8A-4147-A177-3AD203B41FA5}">
                      <a16:colId xmlns:a16="http://schemas.microsoft.com/office/drawing/2014/main" val="24987869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5249265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6830567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2052694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93650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speelplan </a:t>
                      </a:r>
                      <a:b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troef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♥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♦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♣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verliezers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142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mogelijkheden wegwerken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4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snijden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5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aftroeven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korte kant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0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afgooien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hoge kaart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1125"/>
                  </a:ext>
                </a:extLst>
              </a:tr>
            </a:tbl>
          </a:graphicData>
        </a:graphic>
      </p:graphicFrame>
      <p:sp>
        <p:nvSpPr>
          <p:cNvPr id="20" name="Tekstvak 19">
            <a:extLst>
              <a:ext uri="{FF2B5EF4-FFF2-40B4-BE49-F238E27FC236}">
                <a16:creationId xmlns:a16="http://schemas.microsoft.com/office/drawing/2014/main" id="{4BB206F1-79FA-4FFE-973F-E62121030ABC}"/>
              </a:ext>
            </a:extLst>
          </p:cNvPr>
          <p:cNvSpPr txBox="1"/>
          <p:nvPr/>
        </p:nvSpPr>
        <p:spPr>
          <a:xfrm>
            <a:off x="1970592" y="41809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968C5E8-5A3F-4EFA-BF0F-7D6B7414ED36}"/>
              </a:ext>
            </a:extLst>
          </p:cNvPr>
          <p:cNvSpPr txBox="1"/>
          <p:nvPr/>
        </p:nvSpPr>
        <p:spPr>
          <a:xfrm>
            <a:off x="2927437" y="420075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F807801-FED0-4582-ACBF-93152E3958FE}"/>
              </a:ext>
            </a:extLst>
          </p:cNvPr>
          <p:cNvSpPr txBox="1"/>
          <p:nvPr/>
        </p:nvSpPr>
        <p:spPr>
          <a:xfrm>
            <a:off x="3509620" y="41809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635A1F1-848C-4200-B403-93F5500CE943}"/>
              </a:ext>
            </a:extLst>
          </p:cNvPr>
          <p:cNvSpPr txBox="1"/>
          <p:nvPr/>
        </p:nvSpPr>
        <p:spPr>
          <a:xfrm>
            <a:off x="2464843" y="41809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4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E6F76D-9D70-445C-9BEE-D47B5503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Afgeronde rechthoek 22">
            <a:extLst>
              <a:ext uri="{FF2B5EF4-FFF2-40B4-BE49-F238E27FC236}">
                <a16:creationId xmlns:a16="http://schemas.microsoft.com/office/drawing/2014/main" id="{44F2D0C8-129A-4804-AE8A-BBFACD28557F}"/>
              </a:ext>
            </a:extLst>
          </p:cNvPr>
          <p:cNvSpPr/>
          <p:nvPr/>
        </p:nvSpPr>
        <p:spPr bwMode="auto">
          <a:xfrm>
            <a:off x="1943708" y="5589240"/>
            <a:ext cx="5256584" cy="72008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Noord in slag 1: ♣2 (</a:t>
            </a:r>
            <a:r>
              <a:rPr lang="nl-NL" sz="2000" dirty="0" err="1"/>
              <a:t>afsignaal</a:t>
            </a:r>
            <a:r>
              <a:rPr lang="nl-NL" sz="2000" dirty="0"/>
              <a:t>); 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Noord later  aan slag met </a:t>
            </a:r>
            <a:r>
              <a:rPr lang="nl-NL" sz="2000" dirty="0">
                <a:solidFill>
                  <a:srgbClr val="FF0000"/>
                </a:solidFill>
                <a:sym typeface="Symbol" pitchFamily="18" charset="2"/>
              </a:rPr>
              <a:t>♥</a:t>
            </a:r>
            <a:r>
              <a:rPr lang="nl-NL" sz="2000" dirty="0">
                <a:sym typeface="Symbol" pitchFamily="18" charset="2"/>
              </a:rPr>
              <a:t>A: ♣B</a:t>
            </a:r>
          </a:p>
        </p:txBody>
      </p:sp>
    </p:spTree>
    <p:extLst>
      <p:ext uri="{BB962C8B-B14F-4D97-AF65-F5344CB8AC3E}">
        <p14:creationId xmlns:p14="http://schemas.microsoft.com/office/powerpoint/2010/main" val="4244631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7: Z/A (de bieding)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068334C-E34B-4F9F-B776-4A19D6E27B15}"/>
              </a:ext>
            </a:extLst>
          </p:cNvPr>
          <p:cNvSpPr txBox="1"/>
          <p:nvPr/>
        </p:nvSpPr>
        <p:spPr>
          <a:xfrm>
            <a:off x="3685348" y="4742159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algn="ctr">
              <a:defRPr/>
            </a:pPr>
            <a:r>
              <a:rPr lang="nl-NL" sz="2400" kern="0" dirty="0"/>
              <a:t>1♠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B78CF9D-F06B-41C9-8E22-94F26E511DF4}"/>
              </a:ext>
            </a:extLst>
          </p:cNvPr>
          <p:cNvSpPr txBox="1"/>
          <p:nvPr/>
        </p:nvSpPr>
        <p:spPr>
          <a:xfrm>
            <a:off x="3388823" y="5352304"/>
            <a:ext cx="2071401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12-19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>
              <a:solidFill>
                <a:srgbClr val="00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/>
              <a:t>5+ </a:t>
            </a:r>
            <a:r>
              <a:rPr lang="nl-NL" sz="2400" kern="0" dirty="0" err="1"/>
              <a:t>krt</a:t>
            </a:r>
            <a:r>
              <a:rPr lang="nl-NL" sz="2400" kern="0" dirty="0"/>
              <a:t> 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38082A3-2331-4CD5-9F51-EC611ADACDFD}"/>
              </a:ext>
            </a:extLst>
          </p:cNvPr>
          <p:cNvSpPr txBox="1"/>
          <p:nvPr/>
        </p:nvSpPr>
        <p:spPr>
          <a:xfrm>
            <a:off x="3918361" y="2169458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algn="ctr">
              <a:defRPr/>
            </a:pPr>
            <a:r>
              <a:rPr lang="nl-NL" sz="2400" kern="0" dirty="0"/>
              <a:t>3♠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9638C9F1-D1A9-4DEB-B325-CCD707B5BD93}"/>
              </a:ext>
            </a:extLst>
          </p:cNvPr>
          <p:cNvSpPr txBox="1"/>
          <p:nvPr/>
        </p:nvSpPr>
        <p:spPr>
          <a:xfrm>
            <a:off x="5508104" y="291684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FC9880-1955-4C26-9568-FEA877CFB52E}"/>
              </a:ext>
            </a:extLst>
          </p:cNvPr>
          <p:cNvSpPr txBox="1"/>
          <p:nvPr/>
        </p:nvSpPr>
        <p:spPr>
          <a:xfrm>
            <a:off x="2879813" y="291684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994E0AE-D80E-4A79-808B-078640FC0CAC}"/>
              </a:ext>
            </a:extLst>
          </p:cNvPr>
          <p:cNvSpPr txBox="1"/>
          <p:nvPr/>
        </p:nvSpPr>
        <p:spPr>
          <a:xfrm>
            <a:off x="4500563" y="4742159"/>
            <a:ext cx="756084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algn="ctr">
              <a:defRPr/>
            </a:pPr>
            <a:r>
              <a:rPr lang="nl-NL" sz="2400" kern="0" dirty="0"/>
              <a:t>4♠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91C7669-B003-4193-8BA5-451A080BB23D}"/>
              </a:ext>
            </a:extLst>
          </p:cNvPr>
          <p:cNvSpPr txBox="1"/>
          <p:nvPr/>
        </p:nvSpPr>
        <p:spPr>
          <a:xfrm>
            <a:off x="3482495" y="5549940"/>
            <a:ext cx="2036135" cy="461665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maximaal</a:t>
            </a:r>
            <a:endParaRPr lang="nl-NL" sz="2400" kern="0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FF0BCB3-F151-4804-BFC3-B4A9C5496DC7}"/>
              </a:ext>
            </a:extLst>
          </p:cNvPr>
          <p:cNvSpPr txBox="1"/>
          <p:nvPr/>
        </p:nvSpPr>
        <p:spPr>
          <a:xfrm>
            <a:off x="2879813" y="3429000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E96CEB2-1625-4543-9DBB-3D1FF158569A}"/>
              </a:ext>
            </a:extLst>
          </p:cNvPr>
          <p:cNvSpPr txBox="1"/>
          <p:nvPr/>
        </p:nvSpPr>
        <p:spPr>
          <a:xfrm>
            <a:off x="3814745" y="1048772"/>
            <a:ext cx="2496196" cy="830997"/>
          </a:xfrm>
          <a:prstGeom prst="rect">
            <a:avLst/>
          </a:prstGeom>
          <a:solidFill>
            <a:srgbClr val="FEEFD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3+ </a:t>
            </a:r>
            <a:r>
              <a:rPr lang="nl-NL" sz="2400" kern="0" dirty="0" err="1">
                <a:solidFill>
                  <a:srgbClr val="000000"/>
                </a:solidFill>
              </a:rPr>
              <a:t>krt</a:t>
            </a:r>
            <a:r>
              <a:rPr lang="nl-NL" sz="2400" kern="0" dirty="0">
                <a:solidFill>
                  <a:srgbClr val="000000"/>
                </a:solidFill>
              </a:rPr>
              <a:t> ♠</a:t>
            </a:r>
            <a:endParaRPr lang="nl-NL" sz="2400" kern="0" dirty="0">
              <a:solidFill>
                <a:srgbClr val="FF0000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nl-NL" sz="2400" kern="0" dirty="0">
                <a:solidFill>
                  <a:srgbClr val="000000"/>
                </a:solidFill>
              </a:rPr>
              <a:t>11-12 fit </a:t>
            </a:r>
            <a:r>
              <a:rPr lang="nl-NL" sz="2400" kern="0" dirty="0" err="1">
                <a:solidFill>
                  <a:srgbClr val="000000"/>
                </a:solidFill>
              </a:rPr>
              <a:t>pnt</a:t>
            </a:r>
            <a:endParaRPr lang="nl-NL" sz="2400" kern="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CF9591C-822E-4A28-846D-98B9555CB020}"/>
              </a:ext>
            </a:extLst>
          </p:cNvPr>
          <p:cNvSpPr txBox="1"/>
          <p:nvPr/>
        </p:nvSpPr>
        <p:spPr>
          <a:xfrm>
            <a:off x="4727916" y="2175392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66BA1D8-E741-4D21-AC82-242198D6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75" y="2684160"/>
            <a:ext cx="549941" cy="73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75AD3480-C0F9-41D2-B873-684EA3B5C316}"/>
              </a:ext>
            </a:extLst>
          </p:cNvPr>
          <p:cNvSpPr txBox="1"/>
          <p:nvPr/>
        </p:nvSpPr>
        <p:spPr>
          <a:xfrm>
            <a:off x="5460224" y="3479494"/>
            <a:ext cx="756084" cy="461665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2400" kern="0" dirty="0">
                <a:solidFill>
                  <a:schemeClr val="bg1"/>
                </a:solidFill>
              </a:rPr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2828904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14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AB491-E28F-4B61-B47A-70236699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7: Zuid 4♠ (de uitkomst en tegenspel)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1366BD3-1F8E-4F6C-A785-5A6DD5F9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20" y="2637504"/>
            <a:ext cx="1161037" cy="16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DF5733C-BE28-40C9-93E1-E7B28373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7" y="2500312"/>
            <a:ext cx="11620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91D47345-0770-4386-A685-F1F2D162A8BD}"/>
              </a:ext>
            </a:extLst>
          </p:cNvPr>
          <p:cNvSpPr/>
          <p:nvPr/>
        </p:nvSpPr>
        <p:spPr bwMode="auto">
          <a:xfrm>
            <a:off x="322624" y="4797152"/>
            <a:ext cx="3744416" cy="143681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Hoogste van een serie van twee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Tip: welke kaart speelt</a:t>
            </a:r>
            <a:br>
              <a:rPr lang="nl-NL" sz="2000" dirty="0">
                <a:sym typeface="Symbol" pitchFamily="18" charset="2"/>
              </a:rPr>
            </a:br>
            <a:r>
              <a:rPr lang="nl-NL" sz="2000" dirty="0">
                <a:sym typeface="Symbol" pitchFamily="18" charset="2"/>
              </a:rPr>
              <a:t>partner bij?</a:t>
            </a:r>
          </a:p>
        </p:txBody>
      </p:sp>
    </p:spTree>
    <p:extLst>
      <p:ext uri="{BB962C8B-B14F-4D97-AF65-F5344CB8AC3E}">
        <p14:creationId xmlns:p14="http://schemas.microsoft.com/office/powerpoint/2010/main" val="4254474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12AB9-D2E8-4D4C-ABF3-2275720D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7: Zuid 4♠ (speelplan en tegenspel)</a:t>
            </a:r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A286D1EE-6758-40CE-B097-A442C332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0150" y="4037710"/>
            <a:ext cx="3587725" cy="2680568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Speelplan</a:t>
            </a:r>
          </a:p>
          <a:p>
            <a:r>
              <a:rPr lang="nl-NL" dirty="0"/>
              <a:t>Als West harten 3 x doorspeelt contract 1 down</a:t>
            </a:r>
          </a:p>
          <a:p>
            <a:pPr lvl="1"/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harten kan niet weg op ruiten</a:t>
            </a:r>
          </a:p>
          <a:p>
            <a:pPr marL="361950" lvl="1" indent="0">
              <a:buNone/>
            </a:pPr>
            <a:endParaRPr lang="nl-NL" dirty="0"/>
          </a:p>
        </p:txBody>
      </p:sp>
      <p:sp>
        <p:nvSpPr>
          <p:cNvPr id="17" name="Afgeronde rechthoek 22">
            <a:extLst>
              <a:ext uri="{FF2B5EF4-FFF2-40B4-BE49-F238E27FC236}">
                <a16:creationId xmlns:a16="http://schemas.microsoft.com/office/drawing/2014/main" id="{C413ACA9-6508-4D25-85BF-D732D64BF7B2}"/>
              </a:ext>
            </a:extLst>
          </p:cNvPr>
          <p:cNvSpPr/>
          <p:nvPr/>
        </p:nvSpPr>
        <p:spPr bwMode="auto">
          <a:xfrm>
            <a:off x="3779838" y="6032041"/>
            <a:ext cx="5364162" cy="703029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5725" algn="l">
              <a:buClr>
                <a:srgbClr val="C40D0F"/>
              </a:buClr>
            </a:pPr>
            <a:r>
              <a:rPr lang="nl-NL" sz="2000" dirty="0"/>
              <a:t>Oost moet in slag 1 </a:t>
            </a:r>
            <a:r>
              <a:rPr lang="nl-NL" sz="2000" dirty="0">
                <a:solidFill>
                  <a:srgbClr val="FF0000"/>
                </a:solidFill>
              </a:rPr>
              <a:t>♥</a:t>
            </a:r>
            <a:r>
              <a:rPr lang="nl-NL" sz="2000" dirty="0"/>
              <a:t>9 spelen; hoge </a:t>
            </a:r>
            <a:r>
              <a:rPr lang="nl-NL" sz="2000" dirty="0" err="1"/>
              <a:t>middenkaart</a:t>
            </a:r>
            <a:r>
              <a:rPr lang="nl-NL" sz="2000" dirty="0"/>
              <a:t>: aanmoedigend</a:t>
            </a:r>
            <a:endParaRPr lang="nl-NL" sz="2000" dirty="0">
              <a:sym typeface="Symbol" pitchFamily="18" charset="2"/>
            </a:endParaRPr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1B630CFD-EFF4-48E4-85C7-88A3591B8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43435"/>
              </p:ext>
            </p:extLst>
          </p:nvPr>
        </p:nvGraphicFramePr>
        <p:xfrm>
          <a:off x="10925" y="652386"/>
          <a:ext cx="3573531" cy="3281617"/>
        </p:xfrm>
        <a:graphic>
          <a:graphicData uri="http://schemas.openxmlformats.org/drawingml/2006/table">
            <a:tbl>
              <a:tblPr firstRow="1" firstCol="1" bandRow="1"/>
              <a:tblGrid>
                <a:gridCol w="1557307">
                  <a:extLst>
                    <a:ext uri="{9D8B030D-6E8A-4147-A177-3AD203B41FA5}">
                      <a16:colId xmlns:a16="http://schemas.microsoft.com/office/drawing/2014/main" val="249878698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5249265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6830567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2052694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93650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speelplan </a:t>
                      </a:r>
                      <a:b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troef</a:t>
                      </a:r>
                      <a:endParaRPr lang="nl-NL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♥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♦ 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♣</a:t>
                      </a:r>
                      <a:endParaRPr lang="nl-N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verliezers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142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mogelijkheden wegwerken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4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snijden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5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aftroeven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korte kant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02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afgooien</a:t>
                      </a:r>
                      <a:b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NL" sz="20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hoge kaart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51125"/>
                  </a:ext>
                </a:extLst>
              </a:tr>
            </a:tbl>
          </a:graphicData>
        </a:graphic>
      </p:graphicFrame>
      <p:sp>
        <p:nvSpPr>
          <p:cNvPr id="25" name="Tekstvak 24">
            <a:extLst>
              <a:ext uri="{FF2B5EF4-FFF2-40B4-BE49-F238E27FC236}">
                <a16:creationId xmlns:a16="http://schemas.microsoft.com/office/drawing/2014/main" id="{BCDD1CB9-2F28-4B29-BF90-EEDBD0719AD8}"/>
              </a:ext>
            </a:extLst>
          </p:cNvPr>
          <p:cNvSpPr txBox="1"/>
          <p:nvPr/>
        </p:nvSpPr>
        <p:spPr>
          <a:xfrm>
            <a:off x="1657989" y="125691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965526B-0F20-46FB-972D-74800DF03B25}"/>
              </a:ext>
            </a:extLst>
          </p:cNvPr>
          <p:cNvSpPr txBox="1"/>
          <p:nvPr/>
        </p:nvSpPr>
        <p:spPr>
          <a:xfrm>
            <a:off x="2614834" y="127676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A1CD5AD-547B-412B-8325-77B110A1BC78}"/>
              </a:ext>
            </a:extLst>
          </p:cNvPr>
          <p:cNvSpPr txBox="1"/>
          <p:nvPr/>
        </p:nvSpPr>
        <p:spPr>
          <a:xfrm>
            <a:off x="3197017" y="12569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30281C4-CC28-41AF-B628-AB7BACCD4427}"/>
              </a:ext>
            </a:extLst>
          </p:cNvPr>
          <p:cNvSpPr txBox="1"/>
          <p:nvPr/>
        </p:nvSpPr>
        <p:spPr>
          <a:xfrm>
            <a:off x="2154243" y="125691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3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B1FD6A24-11D6-48FD-AA40-21915FAC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2636913"/>
            <a:ext cx="12290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C6EC89-24FD-46CE-9804-EADBBD290E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4359" y="679698"/>
            <a:ext cx="5212306" cy="18914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6FDDB2-AF0E-464B-B390-7EB1143936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838" y="4235736"/>
            <a:ext cx="5212306" cy="1730558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7A18EDAD-9F8A-4758-9F7B-7B9C72BA8A93}"/>
              </a:ext>
            </a:extLst>
          </p:cNvPr>
          <p:cNvSpPr txBox="1"/>
          <p:nvPr/>
        </p:nvSpPr>
        <p:spPr>
          <a:xfrm>
            <a:off x="2618362" y="278092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CB716B59-DAA3-40AB-97D3-DAF6F44DDB0B}"/>
              </a:ext>
            </a:extLst>
          </p:cNvPr>
          <p:cNvSpPr txBox="1"/>
          <p:nvPr/>
        </p:nvSpPr>
        <p:spPr>
          <a:xfrm>
            <a:off x="2146133" y="33569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5869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9" grpId="0"/>
      <p:bldP spid="31" grpId="0"/>
      <p:bldP spid="32" grpId="0"/>
      <p:bldP spid="34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06D421-86FD-494E-9E77-FC761F92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Afgeronde rechthoek 22">
            <a:extLst>
              <a:ext uri="{FF2B5EF4-FFF2-40B4-BE49-F238E27FC236}">
                <a16:creationId xmlns:a16="http://schemas.microsoft.com/office/drawing/2014/main" id="{60BFCDAC-D4CD-41F0-BDB3-9F3ECF32BAEE}"/>
              </a:ext>
            </a:extLst>
          </p:cNvPr>
          <p:cNvSpPr/>
          <p:nvPr/>
        </p:nvSpPr>
        <p:spPr bwMode="auto">
          <a:xfrm>
            <a:off x="1943708" y="5589240"/>
            <a:ext cx="5256584" cy="72008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Oost in slag 1: </a:t>
            </a:r>
            <a:r>
              <a:rPr lang="nl-NL" sz="2000" dirty="0">
                <a:solidFill>
                  <a:srgbClr val="FF0000"/>
                </a:solidFill>
              </a:rPr>
              <a:t>♥</a:t>
            </a:r>
            <a:r>
              <a:rPr lang="nl-NL" sz="2000" dirty="0"/>
              <a:t>9 (</a:t>
            </a:r>
            <a:r>
              <a:rPr lang="nl-NL" sz="2000" dirty="0" err="1"/>
              <a:t>aansignaal</a:t>
            </a:r>
            <a:r>
              <a:rPr lang="nl-NL" sz="2000" dirty="0"/>
              <a:t>); </a:t>
            </a:r>
          </a:p>
          <a:p>
            <a:pPr marL="428625" indent="-342900" algn="l">
              <a:buClr>
                <a:srgbClr val="C40D0F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ym typeface="Symbol" pitchFamily="18" charset="2"/>
              </a:rPr>
              <a:t>West vervolg </a:t>
            </a:r>
            <a:r>
              <a:rPr lang="nl-NL" sz="2000" dirty="0">
                <a:solidFill>
                  <a:srgbClr val="FF0000"/>
                </a:solidFill>
                <a:sym typeface="Symbol" pitchFamily="18" charset="2"/>
              </a:rPr>
              <a:t>♥</a:t>
            </a:r>
            <a:r>
              <a:rPr lang="nl-NL" sz="2000" dirty="0">
                <a:sym typeface="Symbol" pitchFamily="18" charset="2"/>
              </a:rPr>
              <a:t>H en </a:t>
            </a:r>
            <a:r>
              <a:rPr lang="nl-NL" sz="2000" dirty="0">
                <a:solidFill>
                  <a:srgbClr val="FF0000"/>
                </a:solidFill>
                <a:sym typeface="Symbol" pitchFamily="18" charset="2"/>
              </a:rPr>
              <a:t>♥</a:t>
            </a:r>
            <a:r>
              <a:rPr lang="nl-NL" sz="2000" dirty="0">
                <a:sym typeface="Symbol" pitchFamily="18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462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r>
              <a:rPr lang="nl-NL" dirty="0"/>
              <a:t>Spel 8 – West gever, niemand kwetsbaar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B1E3EC35-568B-4D9F-6DF0-E3467FD6A87A}"/>
              </a:ext>
            </a:extLst>
          </p:cNvPr>
          <p:cNvSpPr txBox="1">
            <a:spLocks/>
          </p:cNvSpPr>
          <p:nvPr/>
        </p:nvSpPr>
        <p:spPr>
          <a:xfrm>
            <a:off x="5766994" y="4845523"/>
            <a:ext cx="3091322" cy="4115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nl-NL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/>
              <a:ea typeface="+mn-ea"/>
              <a:cs typeface="Arial"/>
              <a:sym typeface="Symbol" panose="05050102010706020507" pitchFamily="18" charset="2"/>
            </a:endParaRPr>
          </a:p>
        </p:txBody>
      </p:sp>
      <p:sp>
        <p:nvSpPr>
          <p:cNvPr id="49" name="Tijdelijke aanduiding voor inhoud 2">
            <a:extLst>
              <a:ext uri="{FF2B5EF4-FFF2-40B4-BE49-F238E27FC236}">
                <a16:creationId xmlns:a16="http://schemas.microsoft.com/office/drawing/2014/main" id="{A53ADD1B-5896-F53A-B314-4523191371F0}"/>
              </a:ext>
            </a:extLst>
          </p:cNvPr>
          <p:cNvSpPr txBox="1">
            <a:spLocks/>
          </p:cNvSpPr>
          <p:nvPr/>
        </p:nvSpPr>
        <p:spPr>
          <a:xfrm>
            <a:off x="5775783" y="2590795"/>
            <a:ext cx="3368217" cy="13618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Uitkomst: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4</a:t>
            </a:r>
          </a:p>
          <a:p>
            <a:pPr marL="257175" marR="0" lvl="0" indent="-257175" algn="l" defTabSz="6858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Tegenspel</a:t>
            </a:r>
          </a:p>
          <a:p>
            <a:pPr marL="725488" marR="0" lvl="1" indent="-257175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 kan lezen dat 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4 een singleton is</a:t>
            </a:r>
          </a:p>
          <a:p>
            <a:pPr marL="725488" marR="0" lvl="1" indent="-257175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West speelt in slag 2 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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9:</a:t>
            </a:r>
            <a:b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</a:b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Lavinthal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signaal voor harten</a:t>
            </a:r>
          </a:p>
          <a:p>
            <a:pPr marL="725488" marR="0" lvl="1" indent="-257175" algn="l" defTabSz="914400" rtl="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Oost troeft, speelt harten en krijgt de 2</a:t>
            </a:r>
            <a:r>
              <a:rPr kumimoji="0" lang="nl-NL" sz="135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e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r>
              <a:rPr kumimoji="0" lang="nl-NL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introever</a:t>
            </a: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 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A30C5F-E146-2B1E-7C20-6EBC56EF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1" y="1324104"/>
            <a:ext cx="5440152" cy="4560060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36A497-9D34-1E6F-EC14-60C2F01C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086" y="1324105"/>
            <a:ext cx="2263348" cy="10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ED3B1-63AB-40CE-ACBB-25FF8F86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SA-contract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49E97-05D0-4719-B0CE-361D1D34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3SA</a:t>
            </a:r>
          </a:p>
          <a:p>
            <a:r>
              <a:rPr lang="nl-NL" dirty="0"/>
              <a:t>Uitkomst als er geen harten was geboden?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♥</a:t>
            </a:r>
            <a:r>
              <a:rPr lang="nl-NL" dirty="0"/>
              <a:t>4 </a:t>
            </a:r>
          </a:p>
          <a:p>
            <a:r>
              <a:rPr lang="nl-NL" dirty="0"/>
              <a:t>Welke kaart nu?</a:t>
            </a:r>
          </a:p>
          <a:p>
            <a:pPr marL="355600" lvl="1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DDC74D-7760-4ED7-B1A3-81A84298CC21}"/>
              </a:ext>
            </a:extLst>
          </p:cNvPr>
          <p:cNvSpPr txBox="1"/>
          <p:nvPr/>
        </p:nvSpPr>
        <p:spPr>
          <a:xfrm>
            <a:off x="1690532" y="134076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B85CC4-A4BC-41CB-A321-49427BA9734C}"/>
              </a:ext>
            </a:extLst>
          </p:cNvPr>
          <p:cNvSpPr txBox="1"/>
          <p:nvPr/>
        </p:nvSpPr>
        <p:spPr>
          <a:xfrm>
            <a:off x="2411413" y="134076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7760C6-A2AA-445D-A7DE-438EE63D22BA}"/>
              </a:ext>
            </a:extLst>
          </p:cNvPr>
          <p:cNvSpPr txBox="1"/>
          <p:nvPr/>
        </p:nvSpPr>
        <p:spPr>
          <a:xfrm>
            <a:off x="245728" y="200147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6F5EA3-F521-4315-B4E9-E55CDD41901A}"/>
              </a:ext>
            </a:extLst>
          </p:cNvPr>
          <p:cNvSpPr txBox="1"/>
          <p:nvPr/>
        </p:nvSpPr>
        <p:spPr>
          <a:xfrm>
            <a:off x="966609" y="200147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B1D8B6-67EA-4A2E-AE6A-4DEF4E4DDB20}"/>
              </a:ext>
            </a:extLst>
          </p:cNvPr>
          <p:cNvSpPr txBox="1"/>
          <p:nvPr/>
        </p:nvSpPr>
        <p:spPr>
          <a:xfrm>
            <a:off x="1678536" y="200147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2SA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0E3DD6-92DD-42F3-B855-A9456DABD24B}"/>
              </a:ext>
            </a:extLst>
          </p:cNvPr>
          <p:cNvSpPr txBox="1"/>
          <p:nvPr/>
        </p:nvSpPr>
        <p:spPr>
          <a:xfrm>
            <a:off x="2411413" y="200147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852246-53C2-449E-92BA-53230DAF7068}"/>
              </a:ext>
            </a:extLst>
          </p:cNvPr>
          <p:cNvSpPr txBox="1"/>
          <p:nvPr/>
        </p:nvSpPr>
        <p:spPr>
          <a:xfrm>
            <a:off x="245728" y="2636912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Arial"/>
              </a:rPr>
              <a:t>3SA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878B51-586B-4580-8853-1AE55B4D3372}"/>
              </a:ext>
            </a:extLst>
          </p:cNvPr>
          <p:cNvSpPr txBox="1"/>
          <p:nvPr/>
        </p:nvSpPr>
        <p:spPr>
          <a:xfrm>
            <a:off x="966609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83943E3-D47D-4E14-B08A-21745034E712}"/>
              </a:ext>
            </a:extLst>
          </p:cNvPr>
          <p:cNvSpPr txBox="1"/>
          <p:nvPr/>
        </p:nvSpPr>
        <p:spPr>
          <a:xfrm>
            <a:off x="1678536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56FEC7E-2649-4BE2-873A-AAE19FE89251}"/>
              </a:ext>
            </a:extLst>
          </p:cNvPr>
          <p:cNvSpPr txBox="1"/>
          <p:nvPr/>
        </p:nvSpPr>
        <p:spPr>
          <a:xfrm>
            <a:off x="2411413" y="2632846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CA50A230-A4D2-4071-9E4A-DFB50777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5230356"/>
            <a:ext cx="970121" cy="150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4B9FD6A-FE5A-41F5-B9EE-7D5154E157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4291" y="722126"/>
            <a:ext cx="5820197" cy="2418842"/>
          </a:xfrm>
          <a:prstGeom prst="rect">
            <a:avLst/>
          </a:prstGeom>
        </p:spPr>
      </p:pic>
      <p:sp>
        <p:nvSpPr>
          <p:cNvPr id="17" name="Afgeronde rechthoek 6">
            <a:extLst>
              <a:ext uri="{FF2B5EF4-FFF2-40B4-BE49-F238E27FC236}">
                <a16:creationId xmlns:a16="http://schemas.microsoft.com/office/drawing/2014/main" id="{3D7B596C-3955-462E-99E7-F6BE4C0D361F}"/>
              </a:ext>
            </a:extLst>
          </p:cNvPr>
          <p:cNvSpPr/>
          <p:nvPr/>
        </p:nvSpPr>
        <p:spPr bwMode="auto">
          <a:xfrm>
            <a:off x="4500563" y="5230356"/>
            <a:ext cx="3923903" cy="1368152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lengte en laagste kaart belooft een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honneur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59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3F23-55DB-4F5B-87AD-F8369F6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SA-contract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BB3F7-676B-4D28-8E24-99954FBE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3SA</a:t>
            </a:r>
          </a:p>
          <a:p>
            <a:r>
              <a:rPr lang="nl-NL" dirty="0"/>
              <a:t>Uitkomst: welke kleur?</a:t>
            </a:r>
          </a:p>
          <a:p>
            <a:pPr lvl="1"/>
            <a:r>
              <a:rPr lang="nl-NL" dirty="0"/>
              <a:t>harten: kleur van partner</a:t>
            </a:r>
          </a:p>
          <a:p>
            <a:r>
              <a:rPr lang="nl-NL" dirty="0"/>
              <a:t>Welke kaart?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A2D8AB-54DF-490A-8D9A-F01F05EF1283}"/>
              </a:ext>
            </a:extLst>
          </p:cNvPr>
          <p:cNvSpPr txBox="1"/>
          <p:nvPr/>
        </p:nvSpPr>
        <p:spPr>
          <a:xfrm>
            <a:off x="1696324" y="146602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1SA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A01EB5-36B8-4345-AF71-906E48FCC206}"/>
              </a:ext>
            </a:extLst>
          </p:cNvPr>
          <p:cNvSpPr txBox="1"/>
          <p:nvPr/>
        </p:nvSpPr>
        <p:spPr>
          <a:xfrm>
            <a:off x="2417205" y="146602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2A5FF4-74B3-4F2D-814F-3D36A5927987}"/>
              </a:ext>
            </a:extLst>
          </p:cNvPr>
          <p:cNvSpPr txBox="1"/>
          <p:nvPr/>
        </p:nvSpPr>
        <p:spPr>
          <a:xfrm>
            <a:off x="251520" y="212673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3SA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E76B4-3521-4A0B-853B-FEDC157E4B9F}"/>
              </a:ext>
            </a:extLst>
          </p:cNvPr>
          <p:cNvSpPr txBox="1"/>
          <p:nvPr/>
        </p:nvSpPr>
        <p:spPr>
          <a:xfrm>
            <a:off x="972401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8D0F2B-7FAC-4247-B200-01AE3994D276}"/>
              </a:ext>
            </a:extLst>
          </p:cNvPr>
          <p:cNvSpPr txBox="1"/>
          <p:nvPr/>
        </p:nvSpPr>
        <p:spPr>
          <a:xfrm>
            <a:off x="1684328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BA1DFF-155C-45EC-B9FA-2A5E90A0F04C}"/>
              </a:ext>
            </a:extLst>
          </p:cNvPr>
          <p:cNvSpPr txBox="1"/>
          <p:nvPr/>
        </p:nvSpPr>
        <p:spPr>
          <a:xfrm>
            <a:off x="2417205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Afgeronde rechthoek 6">
            <a:extLst>
              <a:ext uri="{FF2B5EF4-FFF2-40B4-BE49-F238E27FC236}">
                <a16:creationId xmlns:a16="http://schemas.microsoft.com/office/drawing/2014/main" id="{6642125C-8841-44C3-A780-4B2E5AB8DB79}"/>
              </a:ext>
            </a:extLst>
          </p:cNvPr>
          <p:cNvSpPr/>
          <p:nvPr/>
        </p:nvSpPr>
        <p:spPr bwMode="auto">
          <a:xfrm>
            <a:off x="3275856" y="5157192"/>
            <a:ext cx="4793718" cy="157974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4: laagste kaart belooft een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honneur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minimaal een driekaart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D17CDF0-78D9-43E5-A192-141D5E8A1034}"/>
              </a:ext>
            </a:extLst>
          </p:cNvPr>
          <p:cNvSpPr txBox="1"/>
          <p:nvPr/>
        </p:nvSpPr>
        <p:spPr>
          <a:xfrm>
            <a:off x="241986" y="1437392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1♣</a:t>
            </a:r>
            <a:r>
              <a:rPr kumimoji="0" lang="nl-NL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7506F7-35ED-42F9-8DFF-9B865BFFC526}"/>
              </a:ext>
            </a:extLst>
          </p:cNvPr>
          <p:cNvSpPr txBox="1"/>
          <p:nvPr/>
        </p:nvSpPr>
        <p:spPr>
          <a:xfrm>
            <a:off x="1006476" y="1447513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7DDDBD-4A39-45D1-BB51-9B1074FFE3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658" y="713882"/>
            <a:ext cx="5817855" cy="2137312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F249CCCE-64A3-4CDD-9CE1-3DA15849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9200"/>
            <a:ext cx="1008112" cy="160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fgeronde rechthoek 6">
            <a:extLst>
              <a:ext uri="{FF2B5EF4-FFF2-40B4-BE49-F238E27FC236}">
                <a16:creationId xmlns:a16="http://schemas.microsoft.com/office/drawing/2014/main" id="{08F934FE-D8A0-41F5-997C-1AA165942752}"/>
              </a:ext>
            </a:extLst>
          </p:cNvPr>
          <p:cNvSpPr/>
          <p:nvPr/>
        </p:nvSpPr>
        <p:spPr bwMode="auto">
          <a:xfrm>
            <a:off x="3275856" y="5155205"/>
            <a:ext cx="4793718" cy="157974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Merk op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Met een tweekaart in de door partner geboden kleur, speel de hoogste kaart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156C4F0F-568F-4E84-8383-13A88DDD86CE}"/>
              </a:ext>
            </a:extLst>
          </p:cNvPr>
          <p:cNvGrpSpPr/>
          <p:nvPr/>
        </p:nvGrpSpPr>
        <p:grpSpPr>
          <a:xfrm>
            <a:off x="5185896" y="3081304"/>
            <a:ext cx="3958101" cy="2009446"/>
            <a:chOff x="4788024" y="4414512"/>
            <a:chExt cx="3760426" cy="1837883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182F9160-0D84-4701-9609-E32BD8C4C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414512"/>
              <a:ext cx="1440160" cy="16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5A04F3F-649B-494B-8CD2-37057F47C1E9}"/>
                </a:ext>
              </a:extLst>
            </p:cNvPr>
            <p:cNvSpPr txBox="1"/>
            <p:nvPr/>
          </p:nvSpPr>
          <p:spPr>
            <a:xfrm>
              <a:off x="5367786" y="5661247"/>
              <a:ext cx="3180664" cy="59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help partner zijn lange </a:t>
              </a:r>
              <a:br>
                <a:rPr kumimoji="0" lang="nl-NL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</a:br>
              <a:r>
                <a:rPr kumimoji="0" lang="nl-NL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kleur te </a:t>
              </a:r>
              <a:r>
                <a:rPr kumimoji="0" lang="nl-NL" sz="1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ontwikke</a:t>
              </a:r>
              <a:r>
                <a:rPr lang="nl-NL" sz="1800" i="1" kern="0" dirty="0" err="1">
                  <a:solidFill>
                    <a:srgbClr val="000000"/>
                  </a:solidFill>
                </a:rPr>
                <a:t>len</a:t>
              </a:r>
              <a:endParaRPr kumimoji="0" lang="nl-NL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45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 in een troef-contract</a:t>
            </a:r>
          </a:p>
        </p:txBody>
      </p:sp>
      <p:sp>
        <p:nvSpPr>
          <p:cNvPr id="7" name="Afgeronde rechthoek 6"/>
          <p:cNvSpPr/>
          <p:nvPr/>
        </p:nvSpPr>
        <p:spPr bwMode="auto">
          <a:xfrm>
            <a:off x="178973" y="620713"/>
            <a:ext cx="7488832" cy="4754149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in troef-contract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met de hoogste van een serie (minimaal van twee honneurs)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met laagste kaart: 3+ kaart met Heer, Vrouw of Heer en Boer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Uitkomen met de hoogste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middenkaart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: ontkent een plaatje:</a:t>
            </a:r>
          </a:p>
          <a:p>
            <a:pPr marL="914400" marR="0" lvl="1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kan een lange kleur zijn</a:t>
            </a:r>
          </a:p>
          <a:p>
            <a:pPr marL="914400" marR="0" lvl="1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soms een doubleton</a:t>
            </a:r>
          </a:p>
          <a:p>
            <a:pPr marL="914400" marR="0" lvl="1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of zelfs een singleton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502111" y="5501410"/>
            <a:ext cx="6374145" cy="1254596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defRPr/>
            </a:pPr>
            <a:r>
              <a:rPr lang="nl-NL" sz="2400" b="1" dirty="0">
                <a:solidFill>
                  <a:srgbClr val="000000"/>
                </a:solidFill>
                <a:latin typeface="Verdana"/>
                <a:cs typeface="Arial"/>
              </a:rPr>
              <a:t>Als partner geboden heeft………</a:t>
            </a:r>
          </a:p>
          <a:p>
            <a:pPr marL="266700" lvl="0" indent="-266700" algn="l" fontAlgn="auto"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Kom uit in de kleur die partner geboden heeft, tenzij jij iets beters hebt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76256" y="3873296"/>
            <a:ext cx="2047469" cy="2898531"/>
            <a:chOff x="1002" y="-154"/>
            <a:chExt cx="1624" cy="231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594"/>
              <a:ext cx="120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516" y="-154"/>
              <a:ext cx="1110" cy="555"/>
            </a:xfrm>
            <a:prstGeom prst="wedgeRoundRectCallout">
              <a:avLst>
                <a:gd name="adj1" fmla="val -42391"/>
                <a:gd name="adj2" fmla="val 118091"/>
                <a:gd name="adj3" fmla="val 16667"/>
              </a:avLst>
            </a:prstGeom>
            <a:solidFill>
              <a:srgbClr val="EFF1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top 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tegen troef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342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3F23-55DB-4F5B-87AD-F8369F6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uitkomstkleur in een troefcontract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BB3F7-676B-4D28-8E24-99954FBE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Oost leider in 4♠</a:t>
            </a:r>
          </a:p>
          <a:p>
            <a:r>
              <a:rPr lang="nl-NL" dirty="0"/>
              <a:t>Uitkomst: welke kleur?</a:t>
            </a:r>
          </a:p>
          <a:p>
            <a:pPr lvl="1"/>
            <a:r>
              <a:rPr lang="nl-NL" dirty="0"/>
              <a:t>ruiten </a:t>
            </a:r>
          </a:p>
          <a:p>
            <a:r>
              <a:rPr lang="nl-NL" dirty="0"/>
              <a:t>Welke kaart?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A2D8AB-54DF-490A-8D9A-F01F05EF1283}"/>
              </a:ext>
            </a:extLst>
          </p:cNvPr>
          <p:cNvSpPr txBox="1"/>
          <p:nvPr/>
        </p:nvSpPr>
        <p:spPr>
          <a:xfrm>
            <a:off x="1696324" y="1466028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1♠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A01EB5-36B8-4345-AF71-906E48FCC206}"/>
              </a:ext>
            </a:extLst>
          </p:cNvPr>
          <p:cNvSpPr txBox="1"/>
          <p:nvPr/>
        </p:nvSpPr>
        <p:spPr>
          <a:xfrm>
            <a:off x="2417205" y="1466028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92A5FF4-74B3-4F2D-814F-3D36A5927987}"/>
              </a:ext>
            </a:extLst>
          </p:cNvPr>
          <p:cNvSpPr txBox="1"/>
          <p:nvPr/>
        </p:nvSpPr>
        <p:spPr>
          <a:xfrm>
            <a:off x="251520" y="2126735"/>
            <a:ext cx="576064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4♠</a:t>
            </a:r>
            <a:endParaRPr kumimoji="0" lang="nl-NL" sz="2000" b="0" i="0" u="none" strike="noStrike" kern="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3AE76B4-3521-4A0B-853B-FEDC157E4B9F}"/>
              </a:ext>
            </a:extLst>
          </p:cNvPr>
          <p:cNvSpPr txBox="1"/>
          <p:nvPr/>
        </p:nvSpPr>
        <p:spPr>
          <a:xfrm>
            <a:off x="972401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8D0F2B-7FAC-4247-B200-01AE3994D276}"/>
              </a:ext>
            </a:extLst>
          </p:cNvPr>
          <p:cNvSpPr txBox="1"/>
          <p:nvPr/>
        </p:nvSpPr>
        <p:spPr>
          <a:xfrm>
            <a:off x="1684328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BA1DFF-155C-45EC-B9FA-2A5E90A0F04C}"/>
              </a:ext>
            </a:extLst>
          </p:cNvPr>
          <p:cNvSpPr txBox="1"/>
          <p:nvPr/>
        </p:nvSpPr>
        <p:spPr>
          <a:xfrm>
            <a:off x="2417205" y="2126735"/>
            <a:ext cx="576064" cy="400110"/>
          </a:xfrm>
          <a:prstGeom prst="rect">
            <a:avLst/>
          </a:prstGeom>
          <a:solidFill>
            <a:srgbClr val="007E3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pas</a:t>
            </a:r>
          </a:p>
        </p:txBody>
      </p:sp>
      <p:sp>
        <p:nvSpPr>
          <p:cNvPr id="12" name="Afgeronde rechthoek 6">
            <a:extLst>
              <a:ext uri="{FF2B5EF4-FFF2-40B4-BE49-F238E27FC236}">
                <a16:creationId xmlns:a16="http://schemas.microsoft.com/office/drawing/2014/main" id="{6642125C-8841-44C3-A780-4B2E5AB8DB79}"/>
              </a:ext>
            </a:extLst>
          </p:cNvPr>
          <p:cNvSpPr/>
          <p:nvPr/>
        </p:nvSpPr>
        <p:spPr bwMode="auto">
          <a:xfrm>
            <a:off x="3275856" y="5157192"/>
            <a:ext cx="4793718" cy="157974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Je belooft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♦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V: hoogste van een serie van 2; dus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VBx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(x…)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of </a:t>
            </a:r>
            <a:r>
              <a:rPr lang="nl-NL" dirty="0" err="1">
                <a:solidFill>
                  <a:srgbClr val="000000"/>
                </a:solidFill>
                <a:latin typeface="Verdana"/>
                <a:cs typeface="Arial"/>
              </a:rPr>
              <a:t>Vx</a:t>
            </a: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 of V sec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18" name="Afgeronde rechthoek 6">
            <a:extLst>
              <a:ext uri="{FF2B5EF4-FFF2-40B4-BE49-F238E27FC236}">
                <a16:creationId xmlns:a16="http://schemas.microsoft.com/office/drawing/2014/main" id="{08F934FE-D8A0-41F5-997C-1AA165942752}"/>
              </a:ext>
            </a:extLst>
          </p:cNvPr>
          <p:cNvSpPr/>
          <p:nvPr/>
        </p:nvSpPr>
        <p:spPr bwMode="auto">
          <a:xfrm>
            <a:off x="3275856" y="5155206"/>
            <a:ext cx="5256584" cy="157974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Merk op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dirty="0">
                <a:solidFill>
                  <a:srgbClr val="000000"/>
                </a:solidFill>
                <a:latin typeface="Verdana"/>
                <a:cs typeface="Arial"/>
              </a:rPr>
              <a:t>in een troefcontract snel een slag veilig stellen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D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in SA-contract: 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♥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3: langste kleur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5DFB9F6-F827-4A84-8C2F-63F76B6C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82" y="692696"/>
            <a:ext cx="58045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6D20296-9229-4683-9144-4E3A8881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01" y="5155206"/>
            <a:ext cx="1171575" cy="157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2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Bridge  NBB 5-krt hoog sjb 3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6BA96CA704D4C8F926F2626797B41" ma:contentTypeVersion="7" ma:contentTypeDescription="Een nieuw document maken." ma:contentTypeScope="" ma:versionID="550bfb5630afa12360f0f8f1f2cd0070">
  <xsd:schema xmlns:xsd="http://www.w3.org/2001/XMLSchema" xmlns:xs="http://www.w3.org/2001/XMLSchema" xmlns:p="http://schemas.microsoft.com/office/2006/metadata/properties" xmlns:ns2="403062b8-3c3a-4fa6-9c68-e0c776a51553" targetNamespace="http://schemas.microsoft.com/office/2006/metadata/properties" ma:root="true" ma:fieldsID="1ce1ea8acdb8ae4374fc227168bb12b2" ns2:_="">
    <xsd:import namespace="403062b8-3c3a-4fa6-9c68-e0c776a51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62b8-3c3a-4fa6-9c68-e0c776a51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E55FC7-AA0C-4583-B8BC-3BAD937117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446216-588C-46A2-A1F1-08FF3DBB8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62b8-3c3a-4fa6-9c68-e0c776a51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7E1B52-C5DB-463A-BEEF-074D5D33E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Bridge  NBB 5-krt hoog sjb 2</Template>
  <TotalTime>20464</TotalTime>
  <Words>2688</Words>
  <Application>Microsoft Office PowerPoint</Application>
  <PresentationFormat>Diavoorstelling (4:3)</PresentationFormat>
  <Paragraphs>768</Paragraphs>
  <Slides>59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59</vt:i4>
      </vt:variant>
    </vt:vector>
  </HeadingPairs>
  <TitlesOfParts>
    <vt:vector size="78" baseType="lpstr">
      <vt:lpstr>Arial</vt:lpstr>
      <vt:lpstr>Calibri</vt:lpstr>
      <vt:lpstr>DejaVu Sans</vt:lpstr>
      <vt:lpstr>Segoe Print</vt:lpstr>
      <vt:lpstr>Symbol</vt:lpstr>
      <vt:lpstr>Verdana</vt:lpstr>
      <vt:lpstr>Wingdings</vt:lpstr>
      <vt:lpstr>Bridge  NBB 5-krt hoog sjb 3</vt:lpstr>
      <vt:lpstr>1_Bridge  NBB 5-krt hoog sjb 2</vt:lpstr>
      <vt:lpstr>2_Bridge  NBB 5-krt hoog sjb 2</vt:lpstr>
      <vt:lpstr>3_Bridge  NBB 5-krt hoog sjb 2</vt:lpstr>
      <vt:lpstr>4_Bridge  NBB 5-krt hoog sjb 2</vt:lpstr>
      <vt:lpstr>5_Bridge  NBB 5-krt hoog sjb 2</vt:lpstr>
      <vt:lpstr>6_Bridge  NBB 5-krt hoog sjb 2</vt:lpstr>
      <vt:lpstr>7_Bridge  NBB 5-krt hoog sjb 2</vt:lpstr>
      <vt:lpstr>Kantoorthema</vt:lpstr>
      <vt:lpstr>8_Bridge  NBB 5-krt hoog sjb 2</vt:lpstr>
      <vt:lpstr>9_Bridge  NBB 5-krt hoog sjb 2</vt:lpstr>
      <vt:lpstr>10_Bridge  NBB 5-krt hoog sjb 2</vt:lpstr>
      <vt:lpstr>PowerPoint-presentatie</vt:lpstr>
      <vt:lpstr>Een goede uitkomst…….</vt:lpstr>
      <vt:lpstr>PowerPoint-presentatie</vt:lpstr>
      <vt:lpstr>Uitkomst in een SA-contract</vt:lpstr>
      <vt:lpstr>De uitkomstkleur in een SA-contract (1)</vt:lpstr>
      <vt:lpstr>De uitkomstkleur in een SA-contract (2)</vt:lpstr>
      <vt:lpstr>De uitkomstkleur in een SA-contract (3)</vt:lpstr>
      <vt:lpstr>Uitkomst in een troef-contract</vt:lpstr>
      <vt:lpstr>De uitkomstkleur in een troefcontract (1)</vt:lpstr>
      <vt:lpstr>De uitkomstkleur in een troefcontract (2)</vt:lpstr>
      <vt:lpstr>De uitkomstkleur in een troefcontract (3)</vt:lpstr>
      <vt:lpstr>De uitkomstkleur: luister naar de bieding</vt:lpstr>
      <vt:lpstr>De uitkomstkleur: luister naar de bieding</vt:lpstr>
      <vt:lpstr>De uitkomstkleur: luister naar de bieding</vt:lpstr>
      <vt:lpstr>PAUZE, WE GAAN SPELEN !</vt:lpstr>
      <vt:lpstr>PowerPoint-presentatie</vt:lpstr>
      <vt:lpstr>De 3e man (2)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Signaleren (4)</vt:lpstr>
      <vt:lpstr>PowerPoint-presentatie</vt:lpstr>
      <vt:lpstr>Signaleren bij niet bekennen(1)</vt:lpstr>
      <vt:lpstr>PowerPoint-presentatie</vt:lpstr>
      <vt:lpstr>PowerPoint-presentatie</vt:lpstr>
      <vt:lpstr>PowerPoint-presentatie</vt:lpstr>
      <vt:lpstr>Bieden en spelen</vt:lpstr>
      <vt:lpstr>Spel 1: N/- (de bieding)</vt:lpstr>
      <vt:lpstr>Spel 1: Noord 4♠ (de uitkomst en tegenspel)</vt:lpstr>
      <vt:lpstr>Spel 1: Noord 4♠ (speelplan en tegenspel)</vt:lpstr>
      <vt:lpstr>PowerPoint-presentatie</vt:lpstr>
      <vt:lpstr>Spel 2: O/NZ (de bieding)</vt:lpstr>
      <vt:lpstr>Spel 2: Oost 3SA (de uitkomst)</vt:lpstr>
      <vt:lpstr>Spel 2: Oost 3SA (speelplan)</vt:lpstr>
      <vt:lpstr>PowerPoint-presentatie</vt:lpstr>
      <vt:lpstr>Spel 3: Z/OW (de bieding)</vt:lpstr>
      <vt:lpstr>Spel 3: Zuid 3SA (de uitkomst en tegenspel)</vt:lpstr>
      <vt:lpstr>Spel 3: Zuid 3SA (speelplan en tegenspel)</vt:lpstr>
      <vt:lpstr>PowerPoint-presentatie</vt:lpstr>
      <vt:lpstr>Spel 4 – west gever, allen kwetsbaar</vt:lpstr>
      <vt:lpstr>Spel 5: N/NZ (de bieding)</vt:lpstr>
      <vt:lpstr>Spel 5: Noord 4♠ (de uitkomst en tegenspel)</vt:lpstr>
      <vt:lpstr>Spel 5: Noord 4♠ (speelplan en tegenspel)</vt:lpstr>
      <vt:lpstr>PowerPoint-presentatie</vt:lpstr>
      <vt:lpstr>Spel 6: O/OW (de bieding)</vt:lpstr>
      <vt:lpstr>Spel 6: Oost 4♥ (de uitkomst)</vt:lpstr>
      <vt:lpstr>Spel 6: Oost 4♥ (speelplan en tegenspel)</vt:lpstr>
      <vt:lpstr>PowerPoint-presentatie</vt:lpstr>
      <vt:lpstr>Spel 7: Z/A (de bieding)</vt:lpstr>
      <vt:lpstr>Spel 7: Zuid 4♠ (de uitkomst en tegenspel)</vt:lpstr>
      <vt:lpstr>Spel 7: Zuid 4♠ (speelplan en tegenspel)</vt:lpstr>
      <vt:lpstr>PowerPoint-presentatie</vt:lpstr>
      <vt:lpstr>Spel 8 – West gever, niemand kwetsbaar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met Bridge 1; hoofdstuk 8</dc:title>
  <dc:subject>het eerste bijbod met een fit</dc:subject>
  <dc:creator>Ton Walbeek</dc:creator>
  <cp:keywords>1e bijbod en herbieding met fit in hoge kleur</cp:keywords>
  <dc:description>Dia's bij de cursus- en werkboek van Jacques Barendregt en Koos Vrieze: Start met bridge 1 (NBB uitgave)</dc:description>
  <cp:lastModifiedBy>Jos Bergen</cp:lastModifiedBy>
  <cp:revision>681</cp:revision>
  <dcterms:created xsi:type="dcterms:W3CDTF">2018-03-14T14:23:12Z</dcterms:created>
  <dcterms:modified xsi:type="dcterms:W3CDTF">2024-12-10T09:24:47Z</dcterms:modified>
  <cp:category>Bridge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0x0101002186BA96CA704D4C8F926F2626797B41</vt:lpwstr>
  </property>
</Properties>
</file>