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3"/>
    <p:sldMasterId id="2147483730" r:id="rId4"/>
    <p:sldMasterId id="2147483755" r:id="rId5"/>
    <p:sldMasterId id="2147483770" r:id="rId6"/>
  </p:sldMasterIdLst>
  <p:notesMasterIdLst>
    <p:notesMasterId r:id="rId38"/>
  </p:notesMasterIdLst>
  <p:sldIdLst>
    <p:sldId id="337" r:id="rId7"/>
    <p:sldId id="1191" r:id="rId8"/>
    <p:sldId id="1238" r:id="rId9"/>
    <p:sldId id="1285" r:id="rId10"/>
    <p:sldId id="1286" r:id="rId11"/>
    <p:sldId id="1192" r:id="rId12"/>
    <p:sldId id="1287" r:id="rId13"/>
    <p:sldId id="1288" r:id="rId14"/>
    <p:sldId id="1247" r:id="rId15"/>
    <p:sldId id="1249" r:id="rId16"/>
    <p:sldId id="1289" r:id="rId17"/>
    <p:sldId id="1290" r:id="rId18"/>
    <p:sldId id="1291" r:id="rId19"/>
    <p:sldId id="1292" r:id="rId20"/>
    <p:sldId id="1293" r:id="rId21"/>
    <p:sldId id="1184" r:id="rId22"/>
    <p:sldId id="1185" r:id="rId23"/>
    <p:sldId id="1264" r:id="rId24"/>
    <p:sldId id="1265" r:id="rId25"/>
    <p:sldId id="1267" r:id="rId26"/>
    <p:sldId id="1268" r:id="rId27"/>
    <p:sldId id="1270" r:id="rId28"/>
    <p:sldId id="1271" r:id="rId29"/>
    <p:sldId id="1273" r:id="rId30"/>
    <p:sldId id="1274" r:id="rId31"/>
    <p:sldId id="1276" r:id="rId32"/>
    <p:sldId id="1277" r:id="rId33"/>
    <p:sldId id="1279" r:id="rId34"/>
    <p:sldId id="1280" r:id="rId35"/>
    <p:sldId id="1282" r:id="rId36"/>
    <p:sldId id="1283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" userDrawn="1">
          <p15:clr>
            <a:srgbClr val="A4A3A4"/>
          </p15:clr>
        </p15:guide>
        <p15:guide id="4" pos="5042" userDrawn="1">
          <p15:clr>
            <a:srgbClr val="A4A3A4"/>
          </p15:clr>
        </p15:guide>
        <p15:guide id="5" pos="7673" userDrawn="1">
          <p15:clr>
            <a:srgbClr val="A4A3A4"/>
          </p15:clr>
        </p15:guide>
        <p15:guide id="6" pos="6040" userDrawn="1">
          <p15:clr>
            <a:srgbClr val="A4A3A4"/>
          </p15:clr>
        </p15:guide>
        <p15:guide id="7" orient="horz" pos="4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 Walbeek" initials="TW" lastIdx="1" clrIdx="0">
    <p:extLst>
      <p:ext uri="{19B8F6BF-5375-455C-9EA6-DF929625EA0E}">
        <p15:presenceInfo xmlns:p15="http://schemas.microsoft.com/office/powerpoint/2012/main" userId="3578620bad98d3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D4D4D4"/>
    <a:srgbClr val="D0CECE"/>
    <a:srgbClr val="D3D1D1"/>
    <a:srgbClr val="33335C"/>
    <a:srgbClr val="C00000"/>
    <a:srgbClr val="E8E8E8"/>
    <a:srgbClr val="FDFFFE"/>
    <a:srgbClr val="EFF1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1" autoAdjust="0"/>
    <p:restoredTop sz="93814" autoAdjust="0"/>
  </p:normalViewPr>
  <p:slideViewPr>
    <p:cSldViewPr snapToGrid="0" showGuides="1">
      <p:cViewPr varScale="1">
        <p:scale>
          <a:sx n="106" d="100"/>
          <a:sy n="106" d="100"/>
        </p:scale>
        <p:origin x="276" y="114"/>
      </p:cViewPr>
      <p:guideLst>
        <p:guide pos="30"/>
        <p:guide pos="5042"/>
        <p:guide pos="7673"/>
        <p:guide pos="6040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4B1D-7646-4304-A418-AB3857610BC9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2EA8-A282-4B48-9D2F-04F4C72EB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8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1D9B7-D136-4519-B81F-9B04C76C3DA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55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85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703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18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021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375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36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19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76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52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4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4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51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78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62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84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54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41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238908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51" y="4279407"/>
            <a:ext cx="5311849" cy="257859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779DDC7-B065-7011-6E0C-49F103C2D38C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890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59493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958954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3452502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286847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32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0"/>
            <a:ext cx="12192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9"/>
            <a:ext cx="39100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 err="1">
                <a:solidFill>
                  <a:srgbClr val="9D9EA0"/>
                </a:solidFill>
              </a:rPr>
              <a:t>vormgeving</a:t>
            </a:r>
            <a:r>
              <a:rPr lang="en-US" sz="2200" i="1" dirty="0">
                <a:solidFill>
                  <a:srgbClr val="9D9EA0"/>
                </a:solidFill>
              </a:rPr>
              <a:t>: Ton </a:t>
            </a:r>
            <a:r>
              <a:rPr lang="en-US" sz="2200" i="1" dirty="0" err="1">
                <a:solidFill>
                  <a:srgbClr val="9D9EA0"/>
                </a:solidFill>
              </a:rPr>
              <a:t>Walbeek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89138" y="6339470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>
                <a:solidFill>
                  <a:srgbClr val="9D9EA0"/>
                </a:solidFill>
              </a:rPr>
              <a:t>© </a:t>
            </a:r>
            <a:r>
              <a:rPr lang="en-US" sz="2200" i="1" dirty="0" err="1">
                <a:solidFill>
                  <a:srgbClr val="9D9EA0"/>
                </a:solidFill>
              </a:rPr>
              <a:t>Nederlandse</a:t>
            </a:r>
            <a:r>
              <a:rPr lang="en-US" sz="2200" i="1" dirty="0">
                <a:solidFill>
                  <a:srgbClr val="9D9EA0"/>
                </a:solidFill>
              </a:rPr>
              <a:t> Bridge Bond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8976320" y="2367831"/>
            <a:ext cx="3072341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2400" kern="0" dirty="0">
              <a:solidFill>
                <a:srgbClr val="FFFFFF"/>
              </a:solidFill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419083" y="1412776"/>
            <a:ext cx="988909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88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595360" y="2376547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3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879696" y="3316228"/>
            <a:ext cx="467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93" y="56168"/>
            <a:ext cx="2478653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A112FA-D19B-4FEB-94FB-842362A58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213" y="210791"/>
            <a:ext cx="1955739" cy="29280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32830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12192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1715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1788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1469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43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1589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10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402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317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" y="6349668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5731" y="2601818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42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215008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9" y="4313589"/>
            <a:ext cx="4016523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70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44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222641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35723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87708" y="6326665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1506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90571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284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888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094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4864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7170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AAC545-1BF0-410C-834A-E3349262E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9360" y="2668752"/>
            <a:ext cx="176189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45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753672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14" y="4249478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47701"/>
            <a:ext cx="11716284" cy="350275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4694A4-B57A-8B12-1A6E-A596FD43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4737" y="1576228"/>
            <a:ext cx="3593162" cy="263604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A8D6624-4215-A129-6CEF-FB52B8914E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4212273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EA8DCF-D125-D936-6C85-79DC27D6ABCD}"/>
              </a:ext>
            </a:extLst>
          </p:cNvPr>
          <p:cNvSpPr txBox="1"/>
          <p:nvPr userDrawn="1"/>
        </p:nvSpPr>
        <p:spPr>
          <a:xfrm>
            <a:off x="4101690" y="828298"/>
            <a:ext cx="120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E52ED6-A1DD-C61D-46A5-1067BB76C75E}"/>
              </a:ext>
            </a:extLst>
          </p:cNvPr>
          <p:cNvSpPr txBox="1"/>
          <p:nvPr userDrawn="1"/>
        </p:nvSpPr>
        <p:spPr>
          <a:xfrm>
            <a:off x="5278910" y="970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6101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14" y="4249478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47701"/>
            <a:ext cx="11716284" cy="350275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A8D6624-4215-A129-6CEF-FB52B8914E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4212273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EA8DCF-D125-D936-6C85-79DC27D6ABCD}"/>
              </a:ext>
            </a:extLst>
          </p:cNvPr>
          <p:cNvSpPr txBox="1"/>
          <p:nvPr userDrawn="1"/>
        </p:nvSpPr>
        <p:spPr>
          <a:xfrm>
            <a:off x="4101690" y="828298"/>
            <a:ext cx="120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E52ED6-A1DD-C61D-46A5-1067BB76C75E}"/>
              </a:ext>
            </a:extLst>
          </p:cNvPr>
          <p:cNvSpPr txBox="1"/>
          <p:nvPr userDrawn="1"/>
        </p:nvSpPr>
        <p:spPr>
          <a:xfrm>
            <a:off x="5278910" y="970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DAC295B-14BF-C742-7F61-B7B7E52F2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6286" y="1536445"/>
            <a:ext cx="3329712" cy="26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86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17010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5031456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9094625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6982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12192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buClr>
                <a:srgbClr val="33335C"/>
              </a:buClr>
              <a:defRPr sz="2400"/>
            </a:lvl1pPr>
            <a:lvl2pPr marL="725488" indent="-363538">
              <a:spcBef>
                <a:spcPts val="600"/>
              </a:spcBef>
              <a:buClr>
                <a:srgbClr val="33335C"/>
              </a:buClr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buClr>
                <a:srgbClr val="33335C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20380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7684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87708" y="6326665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3575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38983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2263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1993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4401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AAC545-1BF0-410C-834A-E3349262E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9360" y="2668752"/>
            <a:ext cx="176189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160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60227489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9" y="4313589"/>
            <a:ext cx="4016523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216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3675574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0520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27101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31785088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14" y="4249478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47701"/>
            <a:ext cx="11716284" cy="350275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4694A4-B57A-8B12-1A6E-A596FD43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4737" y="1576228"/>
            <a:ext cx="3593162" cy="263604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A8D6624-4215-A129-6CEF-FB52B8914E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4212273"/>
            <a:ext cx="5431386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EA8DCF-D125-D936-6C85-79DC27D6ABCD}"/>
              </a:ext>
            </a:extLst>
          </p:cNvPr>
          <p:cNvSpPr txBox="1"/>
          <p:nvPr userDrawn="1"/>
        </p:nvSpPr>
        <p:spPr>
          <a:xfrm>
            <a:off x="4101690" y="828298"/>
            <a:ext cx="120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Uitkomst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Noord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E52ED6-A1DD-C61D-46A5-1067BB76C75E}"/>
              </a:ext>
            </a:extLst>
          </p:cNvPr>
          <p:cNvSpPr txBox="1"/>
          <p:nvPr userDrawn="1"/>
        </p:nvSpPr>
        <p:spPr>
          <a:xfrm>
            <a:off x="5278910" y="970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4016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3686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043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4264352" y="548680"/>
            <a:ext cx="7851374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301" y="2909843"/>
            <a:ext cx="1401426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7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12" y="830548"/>
            <a:ext cx="3702340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5E66A32-66BD-6130-31A8-01189FEFF425}"/>
              </a:ext>
            </a:extLst>
          </p:cNvPr>
          <p:cNvSpPr/>
          <p:nvPr userDrawn="1"/>
        </p:nvSpPr>
        <p:spPr bwMode="auto">
          <a:xfrm>
            <a:off x="4337538" y="830548"/>
            <a:ext cx="3516923" cy="514248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FB5E78-1B9D-5934-3B66-639FE2834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7226" y="2929256"/>
            <a:ext cx="717545" cy="94507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78870D7-50C1-ACB1-865B-3911E008ECE4}"/>
              </a:ext>
            </a:extLst>
          </p:cNvPr>
          <p:cNvSpPr/>
          <p:nvPr userDrawn="1"/>
        </p:nvSpPr>
        <p:spPr bwMode="auto">
          <a:xfrm>
            <a:off x="8418365" y="830548"/>
            <a:ext cx="3516923" cy="514248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913311E-F4BC-1FD5-C3F7-287A81B9F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8053" y="2929256"/>
            <a:ext cx="717545" cy="9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27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67" y="826231"/>
            <a:ext cx="4771028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482321" y="1499471"/>
            <a:ext cx="3516923" cy="4566431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296418-F628-445B-ACB7-04011433B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2009" y="3363082"/>
            <a:ext cx="717545" cy="8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6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1709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678" r:id="rId3"/>
    <p:sldLayoutId id="2147483727" r:id="rId4"/>
    <p:sldLayoutId id="2147483725" r:id="rId5"/>
    <p:sldLayoutId id="2147483726" r:id="rId6"/>
    <p:sldLayoutId id="2147483709" r:id="rId7"/>
    <p:sldLayoutId id="2147483748" r:id="rId8"/>
    <p:sldLayoutId id="2147483754" r:id="rId9"/>
    <p:sldLayoutId id="2147483724" r:id="rId10"/>
    <p:sldLayoutId id="2147483767" r:id="rId11"/>
    <p:sldLayoutId id="2147483728" r:id="rId12"/>
    <p:sldLayoutId id="2147483723" r:id="rId13"/>
    <p:sldLayoutId id="2147483729" r:id="rId14"/>
    <p:sldLayoutId id="2147483742" r:id="rId15"/>
    <p:sldLayoutId id="2147483743" r:id="rId16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7188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0759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8" r:id="rId10"/>
    <p:sldLayoutId id="2147483765" r:id="rId11"/>
    <p:sldLayoutId id="2147483766" r:id="rId12"/>
    <p:sldLayoutId id="2147483783" r:id="rId13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1678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8700380" y="2851842"/>
            <a:ext cx="3567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kern="0" dirty="0">
                <a:solidFill>
                  <a:srgbClr val="FFFFFF"/>
                </a:solidFill>
              </a:rPr>
              <a:t>Themaochtend BSD 22 januari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2435" y="4090927"/>
            <a:ext cx="7422579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lvl="0" eaLnBrk="0" hangingPunct="0">
              <a:lnSpc>
                <a:spcPct val="90000"/>
              </a:lnSpc>
              <a:spcBef>
                <a:spcPct val="40000"/>
              </a:spcBef>
              <a:buClr>
                <a:srgbClr val="33335C"/>
              </a:buClr>
            </a:pPr>
            <a:r>
              <a:rPr lang="nl-NL" sz="2400" kern="0" dirty="0">
                <a:solidFill>
                  <a:srgbClr val="000000"/>
                </a:solidFill>
              </a:rPr>
              <a:t>‘Bezint eer ge begint’</a:t>
            </a:r>
          </a:p>
          <a:p>
            <a:pPr lvl="1" eaLnBrk="0" hangingPunct="0">
              <a:lnSpc>
                <a:spcPct val="90000"/>
              </a:lnSpc>
              <a:buClr>
                <a:srgbClr val="33335C"/>
              </a:buClr>
            </a:pPr>
            <a:r>
              <a:rPr lang="nl-NL" sz="2400" kern="0" dirty="0">
                <a:solidFill>
                  <a:srgbClr val="000000"/>
                </a:solidFill>
              </a:rPr>
              <a:t>verdieping speelplan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FAAA92-751D-ABA2-A230-B3BAF44C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11" y="3906053"/>
            <a:ext cx="2197316" cy="21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76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78190D-23B8-A7D3-EE02-0FBF0CF54D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434" y="716018"/>
            <a:ext cx="2595626" cy="33319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3EB503-8023-7D88-17A7-F71F1238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2766" y="733207"/>
            <a:ext cx="2617938" cy="33319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34" y="4215277"/>
            <a:ext cx="5607974" cy="239107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Werkkleur?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ruiten of klaveren (snit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Aandachtspunten?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Noord een 5 </a:t>
            </a:r>
            <a:r>
              <a:rPr lang="nl-NL" dirty="0" err="1">
                <a:solidFill>
                  <a:srgbClr val="000000"/>
                </a:solidFill>
                <a:sym typeface="Symbol" panose="05050102010706020507" pitchFamily="18" charset="2"/>
              </a:rPr>
              <a:t>krt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 schoppen</a:t>
            </a:r>
          </a:p>
          <a:p>
            <a:pPr lvl="2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Noord gevaarlijke hand</a:t>
            </a:r>
          </a:p>
          <a:p>
            <a:pPr lvl="2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verbreek communicatie N-Z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24045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2404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2404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62819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24045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0FF0204-8BB3-C126-3C20-39528DFEE0EF}"/>
              </a:ext>
            </a:extLst>
          </p:cNvPr>
          <p:cNvSpPr txBox="1"/>
          <p:nvPr/>
        </p:nvSpPr>
        <p:spPr>
          <a:xfrm>
            <a:off x="6270282" y="326281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A82FC1B-D797-5F31-FE57-E60DB6B7AB3E}"/>
              </a:ext>
            </a:extLst>
          </p:cNvPr>
          <p:cNvSpPr txBox="1"/>
          <p:nvPr/>
        </p:nvSpPr>
        <p:spPr>
          <a:xfrm>
            <a:off x="6270282" y="284579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7BDA34-419F-2F89-8116-D8D317084038}"/>
              </a:ext>
            </a:extLst>
          </p:cNvPr>
          <p:cNvSpPr txBox="1"/>
          <p:nvPr/>
        </p:nvSpPr>
        <p:spPr>
          <a:xfrm>
            <a:off x="7212361" y="284579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C19DE00-EFB4-02F3-BB3F-7B10091A8DF5}"/>
              </a:ext>
            </a:extLst>
          </p:cNvPr>
          <p:cNvSpPr txBox="1"/>
          <p:nvPr/>
        </p:nvSpPr>
        <p:spPr>
          <a:xfrm>
            <a:off x="7247531" y="326281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6F20D3-2F59-8896-19B6-B848DC61CE38}"/>
              </a:ext>
            </a:extLst>
          </p:cNvPr>
          <p:cNvSpPr txBox="1">
            <a:spLocks/>
          </p:cNvSpPr>
          <p:nvPr/>
        </p:nvSpPr>
        <p:spPr bwMode="auto">
          <a:xfrm>
            <a:off x="6152279" y="4215277"/>
            <a:ext cx="5912528" cy="12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22262"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Plan?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Neem A in slag 3 (2x ophouden)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vervolg V (snit op H over Noord) 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West </a:t>
            </a:r>
          </a:p>
          <a:p>
            <a:pPr algn="ctr"/>
            <a:r>
              <a:rPr lang="nl-NL" sz="2400" b="1" dirty="0"/>
              <a:t>3SA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8612682" y="2997396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Dummy</a:t>
            </a:r>
          </a:p>
        </p:txBody>
      </p:sp>
      <p:sp>
        <p:nvSpPr>
          <p:cNvPr id="33" name="Afgeronde rechthoek 12">
            <a:extLst>
              <a:ext uri="{FF2B5EF4-FFF2-40B4-BE49-F238E27FC236}">
                <a16:creationId xmlns:a16="http://schemas.microsoft.com/office/drawing/2014/main" id="{F0AB58E8-D9F9-13FF-493C-985DB4A95AA0}"/>
              </a:ext>
            </a:extLst>
          </p:cNvPr>
          <p:cNvSpPr/>
          <p:nvPr/>
        </p:nvSpPr>
        <p:spPr bwMode="auto">
          <a:xfrm>
            <a:off x="6456833" y="5720039"/>
            <a:ext cx="5607974" cy="1025487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Bij een 4-4 </a:t>
            </a:r>
            <a:r>
              <a:rPr lang="nl-NL" sz="24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zitsel</a:t>
            </a: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van schoppen maximaal 3 </a:t>
            </a:r>
            <a:r>
              <a:rPr lang="nl-NL" sz="24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schoppens</a:t>
            </a: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verloren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B8C4A74-BE27-FBDE-4614-3C7D35C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23" y="726711"/>
            <a:ext cx="542759" cy="8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383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D53D0C7-C42F-CB66-3510-F4DC474B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808" y="749791"/>
            <a:ext cx="2335619" cy="339041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EFE2D8D-C5F9-3689-8035-741CD35FDD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8543" y="716398"/>
            <a:ext cx="2343154" cy="339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 (4a)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33" y="4215277"/>
            <a:ext cx="6186899" cy="239107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Werkkleur?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klaveren (snit 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op H)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Aandachtspunten?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Gevaar als West in slag 1 H speelt?</a:t>
            </a:r>
          </a:p>
          <a:p>
            <a:pPr lvl="2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nee, Zuid de gevaarlijke hand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24045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2404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2404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62819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24045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7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A82FC1B-D797-5F31-FE57-E60DB6B7AB3E}"/>
              </a:ext>
            </a:extLst>
          </p:cNvPr>
          <p:cNvSpPr txBox="1"/>
          <p:nvPr/>
        </p:nvSpPr>
        <p:spPr>
          <a:xfrm>
            <a:off x="6270282" y="284579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7BDA34-419F-2F89-8116-D8D317084038}"/>
              </a:ext>
            </a:extLst>
          </p:cNvPr>
          <p:cNvSpPr txBox="1"/>
          <p:nvPr/>
        </p:nvSpPr>
        <p:spPr>
          <a:xfrm>
            <a:off x="7212361" y="284579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6F20D3-2F59-8896-19B6-B848DC61CE38}"/>
              </a:ext>
            </a:extLst>
          </p:cNvPr>
          <p:cNvSpPr txBox="1">
            <a:spLocks/>
          </p:cNvSpPr>
          <p:nvPr/>
        </p:nvSpPr>
        <p:spPr bwMode="auto">
          <a:xfrm>
            <a:off x="6152279" y="4215277"/>
            <a:ext cx="5912528" cy="12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22262"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Plan?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neem H in slag 1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slag 2: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2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A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slag 3: V (snit op H)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West </a:t>
            </a:r>
          </a:p>
          <a:p>
            <a:pPr algn="ctr"/>
            <a:r>
              <a:rPr lang="nl-NL" sz="2400" b="1" dirty="0"/>
              <a:t>3SA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9444660" y="2964003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Dummy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91310D8-61CE-111D-D771-3C468C52BB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2196" y="1244935"/>
            <a:ext cx="1496347" cy="1714144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3EFF6E35-3DEC-67F8-6819-7D578B0AB364}"/>
              </a:ext>
            </a:extLst>
          </p:cNvPr>
          <p:cNvSpPr txBox="1"/>
          <p:nvPr/>
        </p:nvSpPr>
        <p:spPr>
          <a:xfrm>
            <a:off x="4018896" y="822139"/>
            <a:ext cx="2631618" cy="646331"/>
          </a:xfrm>
          <a:prstGeom prst="rect">
            <a:avLst/>
          </a:prstGeom>
          <a:solidFill>
            <a:srgbClr val="D4D4D4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Noord: volgbod 1</a:t>
            </a:r>
            <a:r>
              <a:rPr lang="nl-NL" dirty="0">
                <a:sym typeface="Symbol" panose="05050102010706020507" pitchFamily="18" charset="2"/>
              </a:rPr>
              <a:t>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sym typeface="Symbol" panose="05050102010706020507" pitchFamily="18" charset="2"/>
              </a:rPr>
              <a:t>Uitkomst: 3 </a:t>
            </a:r>
          </a:p>
        </p:txBody>
      </p:sp>
      <p:sp>
        <p:nvSpPr>
          <p:cNvPr id="28" name="Afgeronde rechthoek 12">
            <a:extLst>
              <a:ext uri="{FF2B5EF4-FFF2-40B4-BE49-F238E27FC236}">
                <a16:creationId xmlns:a16="http://schemas.microsoft.com/office/drawing/2014/main" id="{CD93F013-14E1-109A-F232-8C5A89D5699B}"/>
              </a:ext>
            </a:extLst>
          </p:cNvPr>
          <p:cNvSpPr/>
          <p:nvPr/>
        </p:nvSpPr>
        <p:spPr bwMode="auto">
          <a:xfrm>
            <a:off x="6687593" y="6051069"/>
            <a:ext cx="4686789" cy="669703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Noord mag aan slag komen!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B8B8FFF-73B8-D7EA-5426-78766CBEB20B}"/>
              </a:ext>
            </a:extLst>
          </p:cNvPr>
          <p:cNvSpPr txBox="1"/>
          <p:nvPr/>
        </p:nvSpPr>
        <p:spPr>
          <a:xfrm>
            <a:off x="6998927" y="823776"/>
            <a:ext cx="2109616" cy="369332"/>
          </a:xfrm>
          <a:prstGeom prst="rect">
            <a:avLst/>
          </a:prstGeom>
          <a:solidFill>
            <a:srgbClr val="D4D4D4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sym typeface="Symbol" panose="05050102010706020507" pitchFamily="18" charset="2"/>
              </a:rPr>
              <a:t>Verloop slag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952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C351911-0714-38D9-DDAF-C16FF46497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385" y="781812"/>
            <a:ext cx="2233942" cy="32847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12150C5-8FF6-4907-352D-C0BC491A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4007" y="781812"/>
            <a:ext cx="2285381" cy="33215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 (4b)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33" y="4215277"/>
            <a:ext cx="6186899" cy="239107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Werkkleur?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klaveren (snit 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op H)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Aandachtspunten?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Gevaar als West in slag 1 H speelt?</a:t>
            </a:r>
          </a:p>
          <a:p>
            <a:pPr lvl="2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Ja, Zuid de gevaarlijke hand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24045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2404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2404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62819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24045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7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A82FC1B-D797-5F31-FE57-E60DB6B7AB3E}"/>
              </a:ext>
            </a:extLst>
          </p:cNvPr>
          <p:cNvSpPr txBox="1"/>
          <p:nvPr/>
        </p:nvSpPr>
        <p:spPr>
          <a:xfrm>
            <a:off x="6270282" y="284579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7BDA34-419F-2F89-8116-D8D317084038}"/>
              </a:ext>
            </a:extLst>
          </p:cNvPr>
          <p:cNvSpPr txBox="1"/>
          <p:nvPr/>
        </p:nvSpPr>
        <p:spPr>
          <a:xfrm>
            <a:off x="7212361" y="284579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6F20D3-2F59-8896-19B6-B848DC61CE38}"/>
              </a:ext>
            </a:extLst>
          </p:cNvPr>
          <p:cNvSpPr txBox="1">
            <a:spLocks/>
          </p:cNvSpPr>
          <p:nvPr/>
        </p:nvSpPr>
        <p:spPr bwMode="auto">
          <a:xfrm>
            <a:off x="6152279" y="4215277"/>
            <a:ext cx="5912528" cy="12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22262"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Plan?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slag 1: schoppen 1x ophouden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zodra aan slag: V (snit op H)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West </a:t>
            </a:r>
          </a:p>
          <a:p>
            <a:pPr algn="ctr"/>
            <a:r>
              <a:rPr lang="nl-NL" sz="2400" b="1" dirty="0"/>
              <a:t>3SA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9444660" y="2964003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Dummy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EFF6E35-3DEC-67F8-6819-7D578B0AB364}"/>
              </a:ext>
            </a:extLst>
          </p:cNvPr>
          <p:cNvSpPr txBox="1"/>
          <p:nvPr/>
        </p:nvSpPr>
        <p:spPr>
          <a:xfrm>
            <a:off x="4018896" y="822139"/>
            <a:ext cx="2631618" cy="646331"/>
          </a:xfrm>
          <a:prstGeom prst="rect">
            <a:avLst/>
          </a:prstGeom>
          <a:solidFill>
            <a:srgbClr val="D4D4D4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Noord: volgbod 1</a:t>
            </a:r>
            <a:r>
              <a:rPr lang="nl-NL" dirty="0">
                <a:sym typeface="Symbol" panose="05050102010706020507" pitchFamily="18" charset="2"/>
              </a:rPr>
              <a:t>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sym typeface="Symbol" panose="05050102010706020507" pitchFamily="18" charset="2"/>
              </a:rPr>
              <a:t>Uitkomst: 3 </a:t>
            </a:r>
          </a:p>
        </p:txBody>
      </p:sp>
      <p:sp>
        <p:nvSpPr>
          <p:cNvPr id="28" name="Afgeronde rechthoek 12">
            <a:extLst>
              <a:ext uri="{FF2B5EF4-FFF2-40B4-BE49-F238E27FC236}">
                <a16:creationId xmlns:a16="http://schemas.microsoft.com/office/drawing/2014/main" id="{CD93F013-14E1-109A-F232-8C5A89D5699B}"/>
              </a:ext>
            </a:extLst>
          </p:cNvPr>
          <p:cNvSpPr/>
          <p:nvPr/>
        </p:nvSpPr>
        <p:spPr bwMode="auto">
          <a:xfrm>
            <a:off x="6765148" y="5692016"/>
            <a:ext cx="4686789" cy="914334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Houd rekening met het biedverloop!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B8B8FFF-73B8-D7EA-5426-78766CBEB20B}"/>
              </a:ext>
            </a:extLst>
          </p:cNvPr>
          <p:cNvSpPr txBox="1"/>
          <p:nvPr/>
        </p:nvSpPr>
        <p:spPr>
          <a:xfrm>
            <a:off x="6998927" y="823776"/>
            <a:ext cx="2109616" cy="369332"/>
          </a:xfrm>
          <a:prstGeom prst="rect">
            <a:avLst/>
          </a:prstGeom>
          <a:solidFill>
            <a:srgbClr val="D4D4D4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sym typeface="Symbol" panose="05050102010706020507" pitchFamily="18" charset="2"/>
              </a:rPr>
              <a:t>Verloop slag 1</a:t>
            </a:r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13818E0-2A07-3CAF-DCF0-192BF85086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2592" y="1179196"/>
            <a:ext cx="1564183" cy="17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77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7A6E7-78F2-0B74-EAF1-1E50EFEE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E0E434-9A79-F45E-9F31-AFA4CF8CC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6897" y="919162"/>
            <a:ext cx="5729817" cy="452596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B6FC81-92B5-25D2-DD56-9CD11BDB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919162"/>
            <a:ext cx="3533775" cy="5019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0902106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8731BFF-BBDD-F513-99F4-1D76189A13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343" y="795098"/>
            <a:ext cx="2266826" cy="330733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9D81376-3544-2D2E-0199-ED4471CF39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049" y="808985"/>
            <a:ext cx="2281690" cy="33147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Oefening-1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33" y="4215277"/>
            <a:ext cx="6186899" cy="239107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Werkkleur?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ruiten (snit 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op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V)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Aandachtspunten?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Gevaar als Zuid aan slag schoppen speelt</a:t>
            </a:r>
          </a:p>
          <a:p>
            <a:pPr lvl="2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Zuid de gevaarlijke hand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24045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2404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2404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62819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24045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A82FC1B-D797-5F31-FE57-E60DB6B7AB3E}"/>
              </a:ext>
            </a:extLst>
          </p:cNvPr>
          <p:cNvSpPr txBox="1"/>
          <p:nvPr/>
        </p:nvSpPr>
        <p:spPr>
          <a:xfrm>
            <a:off x="6258748" y="32343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7BDA34-419F-2F89-8116-D8D317084038}"/>
              </a:ext>
            </a:extLst>
          </p:cNvPr>
          <p:cNvSpPr txBox="1"/>
          <p:nvPr/>
        </p:nvSpPr>
        <p:spPr>
          <a:xfrm>
            <a:off x="7181898" y="322977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6F20D3-2F59-8896-19B6-B848DC61CE38}"/>
              </a:ext>
            </a:extLst>
          </p:cNvPr>
          <p:cNvSpPr txBox="1">
            <a:spLocks/>
          </p:cNvSpPr>
          <p:nvPr/>
        </p:nvSpPr>
        <p:spPr bwMode="auto">
          <a:xfrm>
            <a:off x="6152279" y="4215277"/>
            <a:ext cx="5912528" cy="12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22262"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Plan?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slag 1: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slag 2: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A; gevolgd door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B</a:t>
            </a:r>
            <a:b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(snit op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V) 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West </a:t>
            </a:r>
          </a:p>
          <a:p>
            <a:pPr algn="ctr"/>
            <a:r>
              <a:rPr lang="nl-NL" sz="2400" b="1" dirty="0"/>
              <a:t>3SA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8460404" y="2910431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Dummy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D7B44FD-91FE-DA2E-B2D3-9B9CCB4E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5" y="687402"/>
            <a:ext cx="58578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fgeronde rechthoek 12">
            <a:extLst>
              <a:ext uri="{FF2B5EF4-FFF2-40B4-BE49-F238E27FC236}">
                <a16:creationId xmlns:a16="http://schemas.microsoft.com/office/drawing/2014/main" id="{DEF71A8D-8DAB-1CDF-ECB8-1B027FD292BC}"/>
              </a:ext>
            </a:extLst>
          </p:cNvPr>
          <p:cNvSpPr/>
          <p:nvPr/>
        </p:nvSpPr>
        <p:spPr bwMode="auto">
          <a:xfrm>
            <a:off x="6638980" y="5852515"/>
            <a:ext cx="5208026" cy="914334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Kun je over beide tegenstanders snijden, doe dit over de gevaarlijke hand</a:t>
            </a:r>
          </a:p>
        </p:txBody>
      </p:sp>
    </p:spTree>
    <p:extLst>
      <p:ext uri="{BB962C8B-B14F-4D97-AF65-F5344CB8AC3E}">
        <p14:creationId xmlns:p14="http://schemas.microsoft.com/office/powerpoint/2010/main" val="3084904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7802263-D5FA-513E-3508-9CA2891B48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834" y="762581"/>
            <a:ext cx="2275654" cy="333113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93C340-9486-75B0-2617-14E6002872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9612" y="705180"/>
            <a:ext cx="2642454" cy="33535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Oefening-2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33" y="4215277"/>
            <a:ext cx="6186899" cy="239107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Werkkleur?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ruiten (snit 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op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H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</a:rPr>
              <a:t>Aandachtspunten?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Gevaar als West in slag 1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H speelt?</a:t>
            </a:r>
          </a:p>
          <a:p>
            <a:pPr lvl="2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Ja, Zuid de gevaarlijke hand om harten na te spelen (bij 5-2 </a:t>
            </a:r>
            <a:r>
              <a:rPr lang="nl-NL" dirty="0" err="1">
                <a:solidFill>
                  <a:srgbClr val="000000"/>
                </a:solidFill>
                <a:sym typeface="Symbol" panose="05050102010706020507" pitchFamily="18" charset="2"/>
              </a:rPr>
              <a:t>zitsel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24045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2404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2404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62819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24045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A82FC1B-D797-5F31-FE57-E60DB6B7AB3E}"/>
              </a:ext>
            </a:extLst>
          </p:cNvPr>
          <p:cNvSpPr txBox="1"/>
          <p:nvPr/>
        </p:nvSpPr>
        <p:spPr>
          <a:xfrm>
            <a:off x="6258748" y="32343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7BDA34-419F-2F89-8116-D8D317084038}"/>
              </a:ext>
            </a:extLst>
          </p:cNvPr>
          <p:cNvSpPr txBox="1"/>
          <p:nvPr/>
        </p:nvSpPr>
        <p:spPr>
          <a:xfrm>
            <a:off x="7181898" y="322977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6F20D3-2F59-8896-19B6-B848DC61CE38}"/>
              </a:ext>
            </a:extLst>
          </p:cNvPr>
          <p:cNvSpPr txBox="1">
            <a:spLocks/>
          </p:cNvSpPr>
          <p:nvPr/>
        </p:nvSpPr>
        <p:spPr bwMode="auto">
          <a:xfrm>
            <a:off x="6152279" y="4215277"/>
            <a:ext cx="5912528" cy="12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22262" lvl="0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Plan?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slag 1: harten 1 x duiken</a:t>
            </a:r>
          </a:p>
          <a:p>
            <a:pPr marL="704850" lvl="1">
              <a:lnSpc>
                <a:spcPct val="9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zodra aan slag: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V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 (snit op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H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 )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West </a:t>
            </a:r>
          </a:p>
          <a:p>
            <a:pPr algn="ctr"/>
            <a:r>
              <a:rPr lang="nl-NL" sz="2400" b="1" dirty="0"/>
              <a:t>3SA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10041325" y="2836190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Dummy</a:t>
            </a:r>
          </a:p>
        </p:txBody>
      </p:sp>
      <p:sp>
        <p:nvSpPr>
          <p:cNvPr id="26" name="Afgeronde rechthoek 12">
            <a:extLst>
              <a:ext uri="{FF2B5EF4-FFF2-40B4-BE49-F238E27FC236}">
                <a16:creationId xmlns:a16="http://schemas.microsoft.com/office/drawing/2014/main" id="{DEF71A8D-8DAB-1CDF-ECB8-1B027FD292BC}"/>
              </a:ext>
            </a:extLst>
          </p:cNvPr>
          <p:cNvSpPr/>
          <p:nvPr/>
        </p:nvSpPr>
        <p:spPr bwMode="auto">
          <a:xfrm>
            <a:off x="6987097" y="5711816"/>
            <a:ext cx="4585029" cy="914334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71475" indent="-285750" defTabSz="714375">
              <a:buClr>
                <a:srgbClr val="3C3C3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Zelfs bij een 4-3 harten </a:t>
            </a:r>
            <a:r>
              <a:rPr lang="nl-NL" sz="20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zitsel</a:t>
            </a:r>
            <a:r>
              <a:rPr lang="nl-NL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N-Z en snit verkeerd: 9 slagen</a:t>
            </a: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FBF41924-E1D6-1D51-1F17-E3212208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36" y="737324"/>
            <a:ext cx="554443" cy="8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6BCEF46-D610-A3D1-4880-F44BDBECE9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2836" y="769871"/>
            <a:ext cx="1463550" cy="167889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9D9C7EDD-7D5E-E475-65BF-BF17FA5CBC7F}"/>
              </a:ext>
            </a:extLst>
          </p:cNvPr>
          <p:cNvSpPr txBox="1"/>
          <p:nvPr/>
        </p:nvSpPr>
        <p:spPr>
          <a:xfrm>
            <a:off x="6897239" y="7410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slag 1</a:t>
            </a:r>
          </a:p>
        </p:txBody>
      </p:sp>
    </p:spTree>
    <p:extLst>
      <p:ext uri="{BB962C8B-B14F-4D97-AF65-F5344CB8AC3E}">
        <p14:creationId xmlns:p14="http://schemas.microsoft.com/office/powerpoint/2010/main" val="789894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2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Noord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Niemand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8743534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362388" y="1175111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V</a:t>
            </a: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8F1D65-45EB-4B8E-85F3-C73F9BB9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7" y="659632"/>
            <a:ext cx="7282616" cy="6030728"/>
          </a:xfrm>
          <a:prstGeom prst="rect">
            <a:avLst/>
          </a:prstGeom>
          <a:ln w="19050">
            <a:solidFill>
              <a:srgbClr val="3C3C3C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E30B32-573E-A532-1C00-F9B8EA78E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39" y="659632"/>
            <a:ext cx="2727187" cy="126682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439" y="2131700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463251" y="24625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463251" y="274535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463251" y="307450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446514" y="337397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446514" y="370825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1DDDC5E-6877-85D0-7E31-B27879BA73B0}"/>
              </a:ext>
            </a:extLst>
          </p:cNvPr>
          <p:cNvSpPr txBox="1"/>
          <p:nvPr/>
        </p:nvSpPr>
        <p:spPr>
          <a:xfrm>
            <a:off x="9912533" y="276749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9913106" y="307450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570439" y="4154183"/>
            <a:ext cx="3891248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gevaar: ruitenswitch door West (Oost veilige hand)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dus snit op V over West: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H (</a:t>
            </a:r>
            <a:r>
              <a:rPr lang="nl-NL" sz="1600" dirty="0" err="1">
                <a:sym typeface="Symbol" panose="05050102010706020507" pitchFamily="18" charset="2"/>
              </a:rPr>
              <a:t>evt</a:t>
            </a:r>
            <a:r>
              <a:rPr lang="nl-NL" sz="1600" dirty="0">
                <a:sym typeface="Symbol" panose="05050102010706020507" pitchFamily="18" charset="2"/>
              </a:rPr>
              <a:t> 10 weg in N)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Dan 9 (3 weg in N)</a:t>
            </a:r>
            <a:endParaRPr lang="nl-NL" sz="16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0181EE6-4585-724A-5DD9-5CDEC912D003}"/>
              </a:ext>
            </a:extLst>
          </p:cNvPr>
          <p:cNvSpPr txBox="1"/>
          <p:nvPr/>
        </p:nvSpPr>
        <p:spPr>
          <a:xfrm>
            <a:off x="9187892" y="3059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7818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Oost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NZ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5135657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362388" y="1175111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sz="1800" dirty="0">
                <a:sym typeface="Symbol" panose="05050102010706020507" pitchFamily="18" charset="2"/>
              </a:rPr>
              <a:t>2</a:t>
            </a:r>
            <a:endParaRPr lang="nl-NL" sz="18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40" y="2147928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248052" y="24787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248052" y="276158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248052" y="309073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231315" y="33902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231315" y="372448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1DDDC5E-6877-85D0-7E31-B27879BA73B0}"/>
              </a:ext>
            </a:extLst>
          </p:cNvPr>
          <p:cNvSpPr txBox="1"/>
          <p:nvPr/>
        </p:nvSpPr>
        <p:spPr>
          <a:xfrm>
            <a:off x="8931502" y="33902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8914765" y="305024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570438" y="4154183"/>
            <a:ext cx="4367004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gevaar: Zuid 5 </a:t>
            </a:r>
            <a:r>
              <a:rPr lang="nl-NL" sz="1800" dirty="0" err="1">
                <a:sym typeface="Symbol" panose="05050102010706020507" pitchFamily="18" charset="2"/>
              </a:rPr>
              <a:t>krt</a:t>
            </a:r>
            <a:r>
              <a:rPr lang="nl-NL" sz="1800" dirty="0">
                <a:sym typeface="Symbol" panose="05050102010706020507" pitchFamily="18" charset="2"/>
              </a:rPr>
              <a:t> harten </a:t>
            </a:r>
            <a:br>
              <a:rPr lang="nl-NL" sz="1800" dirty="0">
                <a:sym typeface="Symbol" panose="05050102010706020507" pitchFamily="18" charset="2"/>
              </a:rPr>
            </a:br>
            <a:r>
              <a:rPr lang="nl-NL" sz="1800" dirty="0">
                <a:sym typeface="Symbol" panose="05050102010706020507" pitchFamily="18" charset="2"/>
              </a:rPr>
              <a:t>(5-3 </a:t>
            </a:r>
            <a:r>
              <a:rPr lang="nl-NL" sz="1800" dirty="0" err="1">
                <a:sym typeface="Symbol" panose="05050102010706020507" pitchFamily="18" charset="2"/>
              </a:rPr>
              <a:t>zitsel</a:t>
            </a:r>
            <a:r>
              <a:rPr lang="nl-NL" sz="1800" dirty="0">
                <a:sym typeface="Symbol" panose="05050102010706020507" pitchFamily="18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harten 2 x ophouden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Noord daarna veilige hand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dus snit op </a:t>
            </a:r>
            <a:r>
              <a:rPr lang="nl-NL" sz="1800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sz="1800" dirty="0">
                <a:sym typeface="Symbol" panose="05050102010706020507" pitchFamily="18" charset="2"/>
              </a:rPr>
              <a:t>V over Zuid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later nog snit op H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CA5666-8FBA-63A1-60E1-EB0A8B8F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659632"/>
            <a:ext cx="7099270" cy="59674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FB8335-73E0-B870-FD92-BAFF818EA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017" y="605181"/>
            <a:ext cx="3051371" cy="1486246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8A303C29-3A41-6BA3-BA19-B648D860DD59}"/>
              </a:ext>
            </a:extLst>
          </p:cNvPr>
          <p:cNvSpPr txBox="1"/>
          <p:nvPr/>
        </p:nvSpPr>
        <p:spPr>
          <a:xfrm>
            <a:off x="9667010" y="338822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340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F7CF4-5F4B-4A16-AF5E-135F53CB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speelplan 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AB86FD-4A96-417C-AC72-7A58F554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1" y="1157520"/>
            <a:ext cx="5767834" cy="5455112"/>
          </a:xfrm>
          <a:prstGeom prst="rect">
            <a:avLst/>
          </a:prstGeom>
          <a:solidFill>
            <a:srgbClr val="EFF1F0"/>
          </a:solidFill>
          <a:ln>
            <a:solidFill>
              <a:srgbClr val="33335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7813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344613" indent="-1778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808038" indent="-719138" eaLnBrk="1" hangingPunct="1">
              <a:buNone/>
              <a:defRPr/>
            </a:pPr>
            <a:r>
              <a:rPr lang="nl-NL" sz="2800" b="1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Uitgangspunt speelplan SA</a:t>
            </a:r>
          </a:p>
          <a:p>
            <a:pPr marL="808038" lvl="1" indent="-719138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Stel vast hoeveel slagen je moet maken</a:t>
            </a:r>
          </a:p>
          <a:p>
            <a:pPr marL="808038" lvl="1" indent="-719138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Tel je vaste slagen</a:t>
            </a:r>
          </a:p>
          <a:p>
            <a:pPr marL="808038" lvl="1" indent="-719138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Stel vast hoeveel slagen je tekort komt</a:t>
            </a:r>
          </a:p>
          <a:p>
            <a:pPr marL="808038" lvl="1" indent="-719138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Bekijk in welke kleur(en) je slagen kunt ontwikkelen en hoe je dat gaat doen</a:t>
            </a:r>
          </a:p>
        </p:txBody>
      </p:sp>
    </p:spTree>
    <p:extLst>
      <p:ext uri="{BB962C8B-B14F-4D97-AF65-F5344CB8AC3E}">
        <p14:creationId xmlns:p14="http://schemas.microsoft.com/office/powerpoint/2010/main" val="1796581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Zuid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O-W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11510806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021075" y="1157004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3</a:t>
            </a:r>
            <a:endParaRPr lang="nl-NL" sz="1800" dirty="0"/>
          </a:p>
          <a:p>
            <a:pPr marL="0" indent="0">
              <a:lnSpc>
                <a:spcPct val="90000"/>
              </a:lnSpc>
              <a:buNone/>
            </a:pPr>
            <a:endParaRPr lang="nl-NL" sz="2000" dirty="0"/>
          </a:p>
          <a:p>
            <a:pPr lvl="1">
              <a:lnSpc>
                <a:spcPct val="90000"/>
              </a:lnSpc>
            </a:pPr>
            <a:endParaRPr lang="nl-NL" sz="18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20" y="2125314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248052" y="24787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248052" y="276158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248052" y="309073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231315" y="33902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231315" y="372448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8912058" y="307035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404998" y="4186738"/>
            <a:ext cx="4367004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Oost met klaveren aan slag en schoppen naspel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oplossing?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Duik de 1</a:t>
            </a:r>
            <a:r>
              <a:rPr lang="nl-NL" sz="1600" baseline="30000" dirty="0">
                <a:sym typeface="Symbol" panose="05050102010706020507" pitchFamily="18" charset="2"/>
              </a:rPr>
              <a:t>e</a:t>
            </a:r>
            <a:r>
              <a:rPr lang="nl-NL" sz="1600" dirty="0">
                <a:sym typeface="Symbol" panose="05050102010706020507" pitchFamily="18" charset="2"/>
              </a:rPr>
              <a:t> schoppenslag (V</a:t>
            </a:r>
            <a:r>
              <a:rPr lang="nl-NL" sz="1600" dirty="0"/>
              <a:t> van Oost)</a:t>
            </a:r>
            <a:endParaRPr lang="nl-NL" sz="1600" dirty="0">
              <a:sym typeface="Symbol" panose="05050102010706020507" pitchFamily="18" charset="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7A533E-86A2-0679-9F39-EEDB53D64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1" y="642153"/>
            <a:ext cx="7126470" cy="6164664"/>
          </a:xfrm>
          <a:prstGeom prst="rect">
            <a:avLst/>
          </a:prstGeom>
          <a:ln>
            <a:solidFill>
              <a:srgbClr val="3C3C3C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063D1D5-D71E-5E59-4165-63F2A731E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720" y="567385"/>
            <a:ext cx="2422130" cy="1539224"/>
          </a:xfrm>
          <a:prstGeom prst="rect">
            <a:avLst/>
          </a:prstGeom>
        </p:spPr>
      </p:pic>
      <p:sp>
        <p:nvSpPr>
          <p:cNvPr id="58" name="Tekstvak 57">
            <a:extLst>
              <a:ext uri="{FF2B5EF4-FFF2-40B4-BE49-F238E27FC236}">
                <a16:creationId xmlns:a16="http://schemas.microsoft.com/office/drawing/2014/main" id="{C834FA6B-715A-DE70-08E4-A3AD00D5B964}"/>
              </a:ext>
            </a:extLst>
          </p:cNvPr>
          <p:cNvSpPr txBox="1"/>
          <p:nvPr/>
        </p:nvSpPr>
        <p:spPr>
          <a:xfrm>
            <a:off x="9662198" y="307035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424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0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West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Allen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31571702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4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021075" y="1157004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5</a:t>
            </a:r>
            <a:endParaRPr lang="nl-NL" sz="1800" dirty="0"/>
          </a:p>
          <a:p>
            <a:pPr marL="0" indent="0">
              <a:lnSpc>
                <a:spcPct val="90000"/>
              </a:lnSpc>
              <a:buNone/>
            </a:pPr>
            <a:endParaRPr lang="nl-NL" sz="2000" dirty="0"/>
          </a:p>
          <a:p>
            <a:pPr lvl="1">
              <a:lnSpc>
                <a:spcPct val="90000"/>
              </a:lnSpc>
            </a:pPr>
            <a:endParaRPr lang="nl-NL" sz="18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20" y="2125314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248052" y="24787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248052" y="276158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248052" y="309073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231315" y="33902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231315" y="372448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8912058" y="273897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404998" y="4186738"/>
            <a:ext cx="4367004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harten of klaveren ontwikkelen?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Zuid gevaarlijke hand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oplossing?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neem de 1</a:t>
            </a:r>
            <a:r>
              <a:rPr lang="nl-NL" sz="1600" baseline="30000" dirty="0">
                <a:sym typeface="Symbol" panose="05050102010706020507" pitchFamily="18" charset="2"/>
              </a:rPr>
              <a:t>e</a:t>
            </a:r>
            <a:r>
              <a:rPr lang="nl-NL" sz="1600" dirty="0">
                <a:sym typeface="Symbol" panose="05050102010706020507" pitchFamily="18" charset="2"/>
              </a:rPr>
              <a:t> schoppen slag en neem de snit op </a:t>
            </a:r>
            <a:r>
              <a:rPr lang="nl-NL" sz="16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sz="1600" dirty="0">
                <a:sym typeface="Symbol" panose="05050102010706020507" pitchFamily="18" charset="2"/>
              </a:rPr>
              <a:t>H 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C834FA6B-715A-DE70-08E4-A3AD00D5B964}"/>
              </a:ext>
            </a:extLst>
          </p:cNvPr>
          <p:cNvSpPr txBox="1"/>
          <p:nvPr/>
        </p:nvSpPr>
        <p:spPr>
          <a:xfrm>
            <a:off x="9688933" y="27615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ABA07F-97AE-0E20-5D5F-CB7511F1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8" y="642200"/>
            <a:ext cx="7107780" cy="5951946"/>
          </a:xfrm>
          <a:prstGeom prst="rect">
            <a:avLst/>
          </a:prstGeom>
          <a:ln w="19050">
            <a:solidFill>
              <a:srgbClr val="3C3C3C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4AA942-39DD-9161-ECF7-DF9F29E19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931" y="581562"/>
            <a:ext cx="2966242" cy="1377867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7244ACBA-5253-149E-688B-B94EC8880045}"/>
              </a:ext>
            </a:extLst>
          </p:cNvPr>
          <p:cNvSpPr txBox="1"/>
          <p:nvPr/>
        </p:nvSpPr>
        <p:spPr>
          <a:xfrm>
            <a:off x="8951755" y="306758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5635868-AE92-6D17-9899-2BACD1DA0147}"/>
              </a:ext>
            </a:extLst>
          </p:cNvPr>
          <p:cNvSpPr txBox="1"/>
          <p:nvPr/>
        </p:nvSpPr>
        <p:spPr>
          <a:xfrm>
            <a:off x="9688933" y="30570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741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0" grpId="0"/>
      <p:bldP spid="5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Noord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N-Z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416950483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5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021075" y="1157004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4</a:t>
            </a:r>
            <a:endParaRPr lang="nl-NL" sz="1800" dirty="0"/>
          </a:p>
          <a:p>
            <a:pPr marL="0" indent="0">
              <a:lnSpc>
                <a:spcPct val="90000"/>
              </a:lnSpc>
              <a:buNone/>
            </a:pPr>
            <a:endParaRPr lang="nl-NL" sz="2000" dirty="0"/>
          </a:p>
          <a:p>
            <a:pPr lvl="1">
              <a:lnSpc>
                <a:spcPct val="90000"/>
              </a:lnSpc>
            </a:pPr>
            <a:endParaRPr lang="nl-NL" sz="18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98" y="1961960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279330" y="231541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279330" y="259823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279330" y="292737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262593" y="32268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262593" y="356113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8943336" y="28641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404998" y="3969217"/>
            <a:ext cx="458268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werkkleur: ruiten of klaveren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West aan slag: schoppen naspel (gevaarlijke hand)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oplossing?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2x schoppen ophouden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klaveren snit op H over Oost</a:t>
            </a:r>
            <a:br>
              <a:rPr lang="nl-NL" sz="1600" dirty="0">
                <a:sym typeface="Symbol" panose="05050102010706020507" pitchFamily="18" charset="2"/>
              </a:rPr>
            </a:br>
            <a:r>
              <a:rPr lang="nl-NL" sz="1600" dirty="0">
                <a:sym typeface="Symbol" panose="05050102010706020507" pitchFamily="18" charset="2"/>
              </a:rPr>
              <a:t>(West geen schoppen meer)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C834FA6B-715A-DE70-08E4-A3AD00D5B964}"/>
              </a:ext>
            </a:extLst>
          </p:cNvPr>
          <p:cNvSpPr txBox="1"/>
          <p:nvPr/>
        </p:nvSpPr>
        <p:spPr>
          <a:xfrm>
            <a:off x="9720211" y="288667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244ACBA-5253-149E-688B-B94EC8880045}"/>
              </a:ext>
            </a:extLst>
          </p:cNvPr>
          <p:cNvSpPr txBox="1"/>
          <p:nvPr/>
        </p:nvSpPr>
        <p:spPr>
          <a:xfrm>
            <a:off x="8943336" y="319429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5635868-AE92-6D17-9899-2BACD1DA0147}"/>
              </a:ext>
            </a:extLst>
          </p:cNvPr>
          <p:cNvSpPr txBox="1"/>
          <p:nvPr/>
        </p:nvSpPr>
        <p:spPr>
          <a:xfrm>
            <a:off x="9680514" y="318379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25BC08-40CE-C403-8094-6C79CAE05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" y="727564"/>
            <a:ext cx="7154284" cy="59938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B3C9CDF-9261-EF33-45CF-5DD34595C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918" y="641601"/>
            <a:ext cx="2516460" cy="11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0" grpId="0"/>
      <p:bldP spid="5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Oost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O-W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11646101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6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021075" y="1157004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sz="1800" dirty="0">
                <a:sym typeface="Symbol" panose="05050102010706020507" pitchFamily="18" charset="2"/>
              </a:rPr>
              <a:t>B</a:t>
            </a:r>
            <a:endParaRPr lang="nl-NL" sz="1800" dirty="0"/>
          </a:p>
          <a:p>
            <a:pPr marL="0" indent="0">
              <a:lnSpc>
                <a:spcPct val="90000"/>
              </a:lnSpc>
              <a:buNone/>
            </a:pPr>
            <a:endParaRPr lang="nl-NL" sz="20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98" y="1964481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279330" y="231541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279330" y="259823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260061" y="288020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262593" y="32268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262593" y="356113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8943336" y="288250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404998" y="3969217"/>
            <a:ext cx="458268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werkkleur: klaveren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Zuid aan slag: schoppen naspel (gevaarlijke hand)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oplossing?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klaveren A en H niet slaan, maar snit op V over Zuid</a:t>
            </a:r>
            <a:br>
              <a:rPr lang="nl-NL" sz="1600" dirty="0">
                <a:sym typeface="Symbol" panose="05050102010706020507" pitchFamily="18" charset="2"/>
              </a:rPr>
            </a:br>
            <a:r>
              <a:rPr lang="nl-NL" sz="1600" dirty="0">
                <a:sym typeface="Symbol" panose="05050102010706020507" pitchFamily="18" charset="2"/>
              </a:rPr>
              <a:t>(Noord mag aan slag komen)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C834FA6B-715A-DE70-08E4-A3AD00D5B964}"/>
              </a:ext>
            </a:extLst>
          </p:cNvPr>
          <p:cNvSpPr txBox="1"/>
          <p:nvPr/>
        </p:nvSpPr>
        <p:spPr>
          <a:xfrm>
            <a:off x="9720211" y="288667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035FDC-7B81-BF5E-A51A-2EFB383B3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7" y="673553"/>
            <a:ext cx="7220955" cy="60535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0E226C7-6788-B8FD-4B1F-15245A9A0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814" y="598151"/>
            <a:ext cx="2561539" cy="1189876"/>
          </a:xfrm>
          <a:prstGeom prst="rect">
            <a:avLst/>
          </a:prstGeom>
        </p:spPr>
      </p:pic>
      <p:sp>
        <p:nvSpPr>
          <p:cNvPr id="45" name="Afgeronde rechthoek 12">
            <a:extLst>
              <a:ext uri="{FF2B5EF4-FFF2-40B4-BE49-F238E27FC236}">
                <a16:creationId xmlns:a16="http://schemas.microsoft.com/office/drawing/2014/main" id="{0242466B-2D61-57A6-2F8D-1CDD8D7A99F1}"/>
              </a:ext>
            </a:extLst>
          </p:cNvPr>
          <p:cNvSpPr/>
          <p:nvPr/>
        </p:nvSpPr>
        <p:spPr bwMode="auto">
          <a:xfrm>
            <a:off x="1712296" y="5697181"/>
            <a:ext cx="4280131" cy="97453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Hier dus niet: </a:t>
            </a:r>
            <a:b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</a:br>
            <a:r>
              <a:rPr lang="nl-NL" sz="2400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‘</a:t>
            </a:r>
            <a:r>
              <a:rPr lang="nl-NL" sz="2400" i="1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eight</a:t>
            </a:r>
            <a:r>
              <a:rPr lang="nl-NL" sz="2400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ever, </a:t>
            </a:r>
            <a:r>
              <a:rPr lang="nl-NL" sz="2400" i="1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nine</a:t>
            </a:r>
            <a:r>
              <a:rPr lang="nl-NL" sz="2400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never’</a:t>
            </a:r>
          </a:p>
        </p:txBody>
      </p:sp>
    </p:spTree>
    <p:extLst>
      <p:ext uri="{BB962C8B-B14F-4D97-AF65-F5344CB8AC3E}">
        <p14:creationId xmlns:p14="http://schemas.microsoft.com/office/powerpoint/2010/main" val="932655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0" grpId="0"/>
      <p:bldP spid="58" grpId="0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Zuid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Allen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14100073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7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021075" y="1157004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V</a:t>
            </a:r>
            <a:endParaRPr lang="nl-NL" sz="20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98" y="1964481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279330" y="231541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279330" y="259823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260061" y="288020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262593" y="32268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262593" y="356113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8932435" y="32268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415362" y="3976685"/>
            <a:ext cx="458268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werkkleur: ruiten 2 x van slag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nog 3 schoppenverliezers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oplossing?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schoppen 1x ophouden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én </a:t>
            </a:r>
            <a:r>
              <a:rPr lang="nl-NL" sz="1600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sz="1600" dirty="0">
                <a:sym typeface="Symbol" panose="05050102010706020507" pitchFamily="18" charset="2"/>
              </a:rPr>
              <a:t>A en </a:t>
            </a:r>
            <a:r>
              <a:rPr lang="nl-NL" sz="1600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sz="1600" dirty="0">
                <a:sym typeface="Symbol" panose="05050102010706020507" pitchFamily="18" charset="2"/>
              </a:rPr>
              <a:t>H niet allebei bij West (Oost aan slag kan geen schoppen spelen)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8F06A6-99D3-3BC1-F921-3A919F16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657234"/>
            <a:ext cx="7211625" cy="5994775"/>
          </a:xfrm>
          <a:prstGeom prst="rect">
            <a:avLst/>
          </a:prstGeom>
          <a:ln w="19050">
            <a:solidFill>
              <a:srgbClr val="3C3C3C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7A24E1-1A0C-069E-B99B-3E40E5615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769" y="599255"/>
            <a:ext cx="2645306" cy="12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8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5C6EE-1B58-A76C-3814-B3221841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Slag 1: vaak binnen 10 seconden ‘</a:t>
            </a:r>
            <a:r>
              <a:rPr lang="nl-NL" i="1" dirty="0"/>
              <a:t>doe maar een kleintje……</a:t>
            </a:r>
            <a:r>
              <a:rPr lang="nl-NL" dirty="0"/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CAC620-E4C9-C959-943A-886F70EB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" y="673371"/>
            <a:ext cx="4717398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Zuid: 3SA; uitkomst 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5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Ga in de denktank!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240FDA-CFE0-8640-A68B-B2E22462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2" y="1802823"/>
            <a:ext cx="3533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8D6B20A-C5F7-3368-3DAC-292B22BC07C0}"/>
              </a:ext>
            </a:extLst>
          </p:cNvPr>
          <p:cNvSpPr txBox="1">
            <a:spLocks/>
          </p:cNvSpPr>
          <p:nvPr/>
        </p:nvSpPr>
        <p:spPr bwMode="auto">
          <a:xfrm>
            <a:off x="5138089" y="611025"/>
            <a:ext cx="657000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kern="0" dirty="0"/>
              <a:t>Stel naast de stappen voor het speelplan de volgende vragen:</a:t>
            </a:r>
          </a:p>
          <a:p>
            <a:pPr marL="457200" indent="-457200">
              <a:buFont typeface="+mj-lt"/>
              <a:buAutoNum type="arabicPeriod"/>
            </a:pPr>
            <a:r>
              <a:rPr lang="nl-NL" kern="0" dirty="0"/>
              <a:t>Welke informatie heb ik uit het bieden van de tegenpartij?</a:t>
            </a:r>
          </a:p>
          <a:p>
            <a:pPr marL="457200" indent="-457200">
              <a:buFont typeface="+mj-lt"/>
              <a:buAutoNum type="arabicPeriod"/>
            </a:pPr>
            <a:r>
              <a:rPr lang="nl-NL" kern="0" dirty="0"/>
              <a:t>Wat belooft de uitkomst?</a:t>
            </a:r>
          </a:p>
          <a:p>
            <a:pPr marL="457200" indent="-457200">
              <a:buFont typeface="+mj-lt"/>
              <a:buAutoNum type="arabicPeriod"/>
            </a:pPr>
            <a:r>
              <a:rPr lang="nl-NL" kern="0" dirty="0"/>
              <a:t>Welke keuze in slag 1 en wat zijn mogelijke gevolgen?</a:t>
            </a:r>
          </a:p>
          <a:p>
            <a:pPr marL="839788" lvl="1" indent="-457200"/>
            <a:endParaRPr lang="nl-NL" kern="0" dirty="0"/>
          </a:p>
        </p:txBody>
      </p:sp>
      <p:sp>
        <p:nvSpPr>
          <p:cNvPr id="6" name="Afgeronde rechthoek 12">
            <a:extLst>
              <a:ext uri="{FF2B5EF4-FFF2-40B4-BE49-F238E27FC236}">
                <a16:creationId xmlns:a16="http://schemas.microsoft.com/office/drawing/2014/main" id="{AE43532E-5FF7-5120-25A4-09D1C786F512}"/>
              </a:ext>
            </a:extLst>
          </p:cNvPr>
          <p:cNvSpPr/>
          <p:nvPr/>
        </p:nvSpPr>
        <p:spPr bwMode="auto">
          <a:xfrm>
            <a:off x="3009401" y="5072166"/>
            <a:ext cx="5871363" cy="124806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Neem je tijd om een beeld </a:t>
            </a:r>
            <a:b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</a:b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van het spel te krijgen</a:t>
            </a:r>
          </a:p>
        </p:txBody>
      </p:sp>
      <p:graphicFrame>
        <p:nvGraphicFramePr>
          <p:cNvPr id="7" name="Object 27">
            <a:extLst>
              <a:ext uri="{FF2B5EF4-FFF2-40B4-BE49-F238E27FC236}">
                <a16:creationId xmlns:a16="http://schemas.microsoft.com/office/drawing/2014/main" id="{82FC78B2-75BF-0CC5-754A-1AC9CE18F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9505"/>
              </p:ext>
            </p:extLst>
          </p:nvPr>
        </p:nvGraphicFramePr>
        <p:xfrm>
          <a:off x="7523019" y="5024709"/>
          <a:ext cx="1161082" cy="129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3" imgW="905001" imgH="1009791" progId="MSPhotoEd.3">
                  <p:embed/>
                </p:oleObj>
              </mc:Choice>
              <mc:Fallback>
                <p:oleObj name="Photo Editor-foto" r:id="rId3" imgW="905001" imgH="1009791" progId="MSPhotoEd.3">
                  <p:embed/>
                  <p:pic>
                    <p:nvPicPr>
                      <p:cNvPr id="119913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019" y="5024709"/>
                        <a:ext cx="1161082" cy="129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59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West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Niemand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432431" y="1340769"/>
            <a:ext cx="3051637" cy="900782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bieden?</a:t>
            </a:r>
          </a:p>
        </p:txBody>
      </p:sp>
    </p:spTree>
    <p:extLst>
      <p:ext uri="{BB962C8B-B14F-4D97-AF65-F5344CB8AC3E}">
        <p14:creationId xmlns:p14="http://schemas.microsoft.com/office/powerpoint/2010/main" val="30525375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8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10021075" y="1157004"/>
            <a:ext cx="2170925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Uitkomst?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3</a:t>
            </a:r>
            <a:endParaRPr lang="nl-NL" sz="20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56CA8-0ED7-C1BE-2948-FD99F299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98" y="1964481"/>
            <a:ext cx="2866628" cy="1965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670B85-764B-C5B8-CDD3-F6A2396D6CCE}"/>
              </a:ext>
            </a:extLst>
          </p:cNvPr>
          <p:cNvSpPr txBox="1"/>
          <p:nvPr/>
        </p:nvSpPr>
        <p:spPr>
          <a:xfrm>
            <a:off x="8279330" y="231541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3E0A84-C811-77AB-3872-62862C20D56F}"/>
              </a:ext>
            </a:extLst>
          </p:cNvPr>
          <p:cNvSpPr txBox="1"/>
          <p:nvPr/>
        </p:nvSpPr>
        <p:spPr>
          <a:xfrm>
            <a:off x="8279330" y="259823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7D5897-82AF-D74A-F55E-5137D2DE018C}"/>
              </a:ext>
            </a:extLst>
          </p:cNvPr>
          <p:cNvSpPr txBox="1"/>
          <p:nvPr/>
        </p:nvSpPr>
        <p:spPr>
          <a:xfrm>
            <a:off x="8260061" y="288020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164881F-E3F3-2ADF-A51C-398566BAB2D5}"/>
              </a:ext>
            </a:extLst>
          </p:cNvPr>
          <p:cNvSpPr txBox="1"/>
          <p:nvPr/>
        </p:nvSpPr>
        <p:spPr>
          <a:xfrm>
            <a:off x="8262593" y="32268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2098381-4948-789C-7DC9-F7AFE6DDD8E8}"/>
              </a:ext>
            </a:extLst>
          </p:cNvPr>
          <p:cNvSpPr txBox="1"/>
          <p:nvPr/>
        </p:nvSpPr>
        <p:spPr>
          <a:xfrm>
            <a:off x="8262593" y="356113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62DFE5-D126-A315-389D-0A4C53BE0DF2}"/>
              </a:ext>
            </a:extLst>
          </p:cNvPr>
          <p:cNvSpPr txBox="1"/>
          <p:nvPr/>
        </p:nvSpPr>
        <p:spPr>
          <a:xfrm>
            <a:off x="8932435" y="288020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A4DEE656-3BB4-F838-91A6-D6E424FAF6F9}"/>
              </a:ext>
            </a:extLst>
          </p:cNvPr>
          <p:cNvSpPr txBox="1">
            <a:spLocks/>
          </p:cNvSpPr>
          <p:nvPr/>
        </p:nvSpPr>
        <p:spPr>
          <a:xfrm>
            <a:off x="7415362" y="3976685"/>
            <a:ext cx="4582686" cy="5486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dirty="0"/>
              <a:t>Aandachtspunten</a:t>
            </a:r>
            <a:endParaRPr lang="nl-NL" sz="18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gevaar?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Zuid aan slag: door schoppen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oplossing?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neem slag 1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kies klaveren als werkkleur en snit op V over Zuid </a:t>
            </a:r>
          </a:p>
          <a:p>
            <a:pPr lvl="2">
              <a:lnSpc>
                <a:spcPct val="90000"/>
              </a:lnSpc>
            </a:pPr>
            <a:r>
              <a:rPr lang="nl-NL" sz="1600" dirty="0">
                <a:sym typeface="Symbol" panose="05050102010706020507" pitchFamily="18" charset="2"/>
              </a:rPr>
              <a:t>Noord veilige hand, schoppen boer van West is beschermd bij </a:t>
            </a:r>
            <a:r>
              <a:rPr lang="nl-NL" sz="1600" dirty="0" err="1">
                <a:sym typeface="Symbol" panose="05050102010706020507" pitchFamily="18" charset="2"/>
              </a:rPr>
              <a:t>sch</a:t>
            </a:r>
            <a:r>
              <a:rPr lang="nl-NL" sz="1600" dirty="0">
                <a:sym typeface="Symbol" panose="05050102010706020507" pitchFamily="18" charset="2"/>
              </a:rPr>
              <a:t> naspel van Noord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5BFC1E-7ABB-C48A-448A-0CECCF41C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4" y="690497"/>
            <a:ext cx="7234582" cy="6051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FDAA9CF-946C-E072-11CA-F425A4774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653" y="583146"/>
            <a:ext cx="2646422" cy="1229305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6075DC2B-B7CD-3269-4AC7-7B16E19420BB}"/>
              </a:ext>
            </a:extLst>
          </p:cNvPr>
          <p:cNvSpPr txBox="1"/>
          <p:nvPr/>
        </p:nvSpPr>
        <p:spPr>
          <a:xfrm>
            <a:off x="9765480" y="288020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7CE3DFE-4785-A080-661E-AF26509C77C1}"/>
              </a:ext>
            </a:extLst>
          </p:cNvPr>
          <p:cNvSpPr txBox="1"/>
          <p:nvPr/>
        </p:nvSpPr>
        <p:spPr>
          <a:xfrm>
            <a:off x="8932435" y="321689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77CE295D-4093-A863-1502-2BBD5CC0C9DD}"/>
              </a:ext>
            </a:extLst>
          </p:cNvPr>
          <p:cNvSpPr txBox="1"/>
          <p:nvPr/>
        </p:nvSpPr>
        <p:spPr>
          <a:xfrm>
            <a:off x="9765480" y="321689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694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0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DC3C47D-D165-28C6-E06C-185F49E9F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232" y="677408"/>
            <a:ext cx="2318916" cy="34097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226903D-62EC-7C9F-CB57-604DCA6C75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2292" y="671423"/>
            <a:ext cx="2357055" cy="34554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 (1a)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03" y="4249362"/>
            <a:ext cx="5607974" cy="239107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Aandachtspunt, gevaar?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H bij Zuid</a:t>
            </a:r>
          </a:p>
          <a:p>
            <a:pPr lvl="2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schoppen switch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Wat belooft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5?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5432 of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H1085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24045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2404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2404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62819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24045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9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C19DE00-EFB4-02F3-BB3F-7B10091A8DF5}"/>
              </a:ext>
            </a:extLst>
          </p:cNvPr>
          <p:cNvSpPr txBox="1"/>
          <p:nvPr/>
        </p:nvSpPr>
        <p:spPr>
          <a:xfrm>
            <a:off x="6362325" y="2448765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6F20D3-2F59-8896-19B6-B848DC61CE38}"/>
              </a:ext>
            </a:extLst>
          </p:cNvPr>
          <p:cNvSpPr txBox="1">
            <a:spLocks/>
          </p:cNvSpPr>
          <p:nvPr/>
        </p:nvSpPr>
        <p:spPr bwMode="auto">
          <a:xfrm>
            <a:off x="6327948" y="4249656"/>
            <a:ext cx="5607974" cy="12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22262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anose="05050102010706020507" pitchFamily="18" charset="2"/>
              </a:rPr>
              <a:t>Keuze voor veiligheid, top of risico op down</a:t>
            </a:r>
          </a:p>
          <a:p>
            <a:pPr marL="704850" lvl="1">
              <a:lnSpc>
                <a:spcPct val="100000"/>
              </a:lnSpc>
            </a:pPr>
            <a:r>
              <a:rPr lang="nl-NL" dirty="0">
                <a:latin typeface="DejaVu Sans"/>
                <a:cs typeface="Arial"/>
                <a:sym typeface="Symbol" panose="05050102010706020507" pitchFamily="18" charset="2"/>
              </a:rPr>
              <a:t>veiligheid: </a:t>
            </a:r>
            <a:r>
              <a:rPr lang="nl-NL" sz="20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sz="2000" dirty="0">
                <a:solidFill>
                  <a:srgbClr val="000000"/>
                </a:solidFill>
                <a:sym typeface="Symbol" panose="05050102010706020507" pitchFamily="18" charset="2"/>
              </a:rPr>
              <a:t>A </a:t>
            </a:r>
          </a:p>
          <a:p>
            <a:pPr marL="704850" lvl="1">
              <a:lnSpc>
                <a:spcPct val="100000"/>
              </a:lnSpc>
            </a:pPr>
            <a:r>
              <a:rPr lang="nl-NL" sz="200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+2 of -1: </a:t>
            </a:r>
            <a:r>
              <a:rPr lang="nl-NL" sz="20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sz="2000" dirty="0">
                <a:solidFill>
                  <a:srgbClr val="000000"/>
                </a:solidFill>
                <a:sym typeface="Symbol" panose="05050102010706020507" pitchFamily="18" charset="2"/>
              </a:rPr>
              <a:t>V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ejaVu Sans"/>
              <a:cs typeface="Arial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West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3SA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8612682" y="2997396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Dummy</a:t>
            </a: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559B2282-0028-C3CD-6A76-51BF2610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15" y="710912"/>
            <a:ext cx="561548" cy="8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B46E2C37-3FAB-4B01-0DE3-1A23E850FD46}"/>
              </a:ext>
            </a:extLst>
          </p:cNvPr>
          <p:cNvSpPr txBox="1"/>
          <p:nvPr/>
        </p:nvSpPr>
        <p:spPr>
          <a:xfrm>
            <a:off x="7152035" y="2448765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AB185EF-15A1-1461-FA8B-91B342E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738" y="5444898"/>
            <a:ext cx="1894761" cy="10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31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5203364-AB4A-C5EB-4B80-4E02A0CE16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067" y="771609"/>
            <a:ext cx="2253819" cy="32816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CAD449-F4EF-063E-9D74-C945CE271C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0145" y="756925"/>
            <a:ext cx="2283185" cy="33109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 (1b)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03" y="4249362"/>
            <a:ext cx="5607974" cy="239107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Aandachtspunt, gevaar?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H bij Zuid</a:t>
            </a:r>
          </a:p>
          <a:p>
            <a:pPr lvl="2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schoppen switch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Wat belooft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5?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5432 of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H1085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24045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2404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2404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62819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24045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C19DE00-EFB4-02F3-BB3F-7B10091A8DF5}"/>
              </a:ext>
            </a:extLst>
          </p:cNvPr>
          <p:cNvSpPr txBox="1"/>
          <p:nvPr/>
        </p:nvSpPr>
        <p:spPr>
          <a:xfrm>
            <a:off x="6362325" y="2448765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West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3SA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8612682" y="2997396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Dummy</a:t>
            </a: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559B2282-0028-C3CD-6A76-51BF2610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15" y="710912"/>
            <a:ext cx="561548" cy="8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B46E2C37-3FAB-4B01-0DE3-1A23E850FD46}"/>
              </a:ext>
            </a:extLst>
          </p:cNvPr>
          <p:cNvSpPr txBox="1"/>
          <p:nvPr/>
        </p:nvSpPr>
        <p:spPr>
          <a:xfrm>
            <a:off x="7152035" y="2448765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078BB5AA-E167-9AD9-222C-2549D66E7D7D}"/>
              </a:ext>
            </a:extLst>
          </p:cNvPr>
          <p:cNvSpPr txBox="1">
            <a:spLocks/>
          </p:cNvSpPr>
          <p:nvPr/>
        </p:nvSpPr>
        <p:spPr bwMode="auto">
          <a:xfrm>
            <a:off x="7152035" y="4276155"/>
            <a:ext cx="4715068" cy="239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kern="0" dirty="0">
                <a:solidFill>
                  <a:srgbClr val="000000"/>
                </a:solidFill>
              </a:rPr>
              <a:t>Hoe speel je nu?</a:t>
            </a:r>
          </a:p>
          <a:p>
            <a:pPr lvl="1">
              <a:lnSpc>
                <a:spcPct val="100000"/>
              </a:lnSpc>
            </a:pPr>
            <a:r>
              <a:rPr lang="nl-NL" kern="0" dirty="0">
                <a:solidFill>
                  <a:srgbClr val="000000"/>
                </a:solidFill>
                <a:sym typeface="Symbol" panose="05050102010706020507" pitchFamily="18" charset="2"/>
              </a:rPr>
              <a:t>neem het risico voor  je 9</a:t>
            </a:r>
            <a:r>
              <a:rPr lang="nl-NL" kern="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nl-NL" kern="0" dirty="0">
                <a:solidFill>
                  <a:srgbClr val="000000"/>
                </a:solidFill>
                <a:sym typeface="Symbol" panose="05050102010706020507" pitchFamily="18" charset="2"/>
              </a:rPr>
              <a:t> slag </a:t>
            </a:r>
          </a:p>
          <a:p>
            <a:pPr marL="803275" lvl="2" indent="0">
              <a:lnSpc>
                <a:spcPct val="100000"/>
              </a:lnSpc>
              <a:buNone/>
            </a:pPr>
            <a:r>
              <a:rPr lang="nl-NL" kern="0" dirty="0">
                <a:solidFill>
                  <a:srgbClr val="000000"/>
                </a:solidFill>
                <a:sym typeface="Symbol" panose="05050102010706020507" pitchFamily="18" charset="2"/>
              </a:rPr>
              <a:t>-neem de snit, speel </a:t>
            </a:r>
            <a:r>
              <a:rPr lang="nl-NL" kern="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kern="0" dirty="0">
                <a:solidFill>
                  <a:srgbClr val="3C3C3C"/>
                </a:solidFill>
                <a:sym typeface="Symbol" panose="05050102010706020507" pitchFamily="18" charset="2"/>
              </a:rPr>
              <a:t>B of </a:t>
            </a:r>
            <a:r>
              <a:rPr lang="nl-NL" kern="0" dirty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627921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F7CF4-5F4B-4A16-AF5E-135F53CB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Kansen en gevaren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AB86FD-4A96-417C-AC72-7A58F554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158" y="664257"/>
            <a:ext cx="5767834" cy="4639479"/>
          </a:xfrm>
          <a:prstGeom prst="rect">
            <a:avLst/>
          </a:prstGeom>
          <a:solidFill>
            <a:srgbClr val="EFF1F0"/>
          </a:solidFill>
          <a:ln>
            <a:solidFill>
              <a:srgbClr val="33335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7813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344613" indent="-1778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90488" indent="-90488" algn="ctr" eaLnBrk="1" hangingPunct="1">
              <a:buNone/>
              <a:defRPr/>
            </a:pPr>
            <a:r>
              <a:rPr lang="nl-NL" sz="2800" b="1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Voltooi je plan met de volgende vragen</a:t>
            </a:r>
          </a:p>
          <a:p>
            <a:pPr marL="808038" lvl="1" indent="-719138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Welke kansen zie ik?</a:t>
            </a:r>
          </a:p>
          <a:p>
            <a:pPr marL="808038" lvl="1" indent="-719138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Welke gevaren zijn er?</a:t>
            </a:r>
          </a:p>
          <a:p>
            <a:pPr marL="808038" lvl="1" indent="-719138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Welk risico wil ik lopen?</a:t>
            </a:r>
            <a:br>
              <a:rPr lang="nl-NL" sz="24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nl-NL" sz="2400" kern="0" dirty="0">
              <a:solidFill>
                <a:srgbClr val="0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Afgeronde rechthoek 12">
            <a:extLst>
              <a:ext uri="{FF2B5EF4-FFF2-40B4-BE49-F238E27FC236}">
                <a16:creationId xmlns:a16="http://schemas.microsoft.com/office/drawing/2014/main" id="{4D65BC13-0110-494C-AE92-7978F55D731A}"/>
              </a:ext>
            </a:extLst>
          </p:cNvPr>
          <p:cNvSpPr/>
          <p:nvPr/>
        </p:nvSpPr>
        <p:spPr bwMode="auto">
          <a:xfrm>
            <a:off x="3614961" y="5419313"/>
            <a:ext cx="5025764" cy="124806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Dan pas zeggen welke 1</a:t>
            </a:r>
            <a:r>
              <a:rPr lang="nl-NL" sz="2400" baseline="30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e</a:t>
            </a: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kaart de dummy moet spelen en begin met je plan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58A1F5E-869E-4DFC-95CC-A9679937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0" y="1162186"/>
            <a:ext cx="2434801" cy="245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062BCE-9C0D-41A1-A313-2BA27F6C07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4874" y="1670100"/>
            <a:ext cx="2538727" cy="2088826"/>
          </a:xfrm>
          <a:prstGeom prst="rect">
            <a:avLst/>
          </a:prstGeom>
        </p:spPr>
      </p:pic>
      <p:sp>
        <p:nvSpPr>
          <p:cNvPr id="9" name="Afgeronde rechthoek 12">
            <a:extLst>
              <a:ext uri="{FF2B5EF4-FFF2-40B4-BE49-F238E27FC236}">
                <a16:creationId xmlns:a16="http://schemas.microsoft.com/office/drawing/2014/main" id="{A56DAA6F-D0BC-49D4-8269-E9028CD8C099}"/>
              </a:ext>
            </a:extLst>
          </p:cNvPr>
          <p:cNvSpPr/>
          <p:nvPr/>
        </p:nvSpPr>
        <p:spPr bwMode="auto">
          <a:xfrm>
            <a:off x="3536880" y="3758926"/>
            <a:ext cx="5118239" cy="1464375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Scan iedere kleur op mogelijkheden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CD939B-2E35-480B-B3D8-3BE8F93F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998" y="3582605"/>
            <a:ext cx="1724121" cy="16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7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4CE5B-E248-4A4B-BC53-F96CFC24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gevaarlijke hand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DFD11-F5BF-F9AD-C40E-5926FE3A8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" y="830549"/>
            <a:ext cx="4263117" cy="2947632"/>
          </a:xfrm>
        </p:spPr>
        <p:txBody>
          <a:bodyPr/>
          <a:lstStyle/>
          <a:p>
            <a:r>
              <a:rPr lang="nl-NL" sz="2200" dirty="0"/>
              <a:t>Wie van de tegenpartij is de gevaarlijke hand bij een schoppen naspel?</a:t>
            </a:r>
          </a:p>
          <a:p>
            <a:pPr lvl="1"/>
            <a:r>
              <a:rPr lang="nl-NL" sz="2000" dirty="0"/>
              <a:t>Oost</a:t>
            </a:r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B0F672-9A1A-5A60-5198-8D70D5FF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394" y="923088"/>
            <a:ext cx="1657212" cy="19855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6C940E-2332-EB86-AC54-EBFBF1E2A9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255" y="3894665"/>
            <a:ext cx="1649395" cy="20402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32D205-D395-F74F-D53C-A3BCADFD30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7184" y="3946898"/>
            <a:ext cx="1995749" cy="19880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E4EB09-B233-E2C8-EDE2-F78CE2068D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7776" y="923088"/>
            <a:ext cx="1972543" cy="200348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17566E-0871-0091-3DA0-FF3CB62CD0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8987" y="2900765"/>
            <a:ext cx="1207971" cy="9939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C6B1C4-D686-2E51-CB38-45B6DFE0CE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1664" y="2904691"/>
            <a:ext cx="1207971" cy="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DA0DB-2AAE-B369-DF9D-19F45C95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Gevaarlijke hand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CF397C-230D-CC39-8D32-ECDC30B0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" y="629880"/>
            <a:ext cx="4845922" cy="4351338"/>
          </a:xfrm>
        </p:spPr>
        <p:txBody>
          <a:bodyPr/>
          <a:lstStyle/>
          <a:p>
            <a:r>
              <a:rPr lang="nl-NL" dirty="0"/>
              <a:t>Je hebt nog 1 slag nodig voor je contract</a:t>
            </a:r>
          </a:p>
          <a:p>
            <a:r>
              <a:rPr lang="nl-NL" dirty="0"/>
              <a:t>Snijd je op </a:t>
            </a:r>
            <a:r>
              <a:rPr lang="nl-NL" dirty="0">
                <a:sym typeface="Symbol" panose="05050102010706020507" pitchFamily="18" charset="2"/>
              </a:rPr>
              <a:t>V over Oost of over West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speel </a:t>
            </a:r>
            <a:r>
              <a:rPr lang="nl-NL" dirty="0">
                <a:sym typeface="Symbol" panose="05050102010706020507" pitchFamily="18" charset="2"/>
              </a:rPr>
              <a:t>B vanuit de dummy</a:t>
            </a:r>
          </a:p>
          <a:p>
            <a:pPr lvl="2"/>
            <a:r>
              <a:rPr lang="nl-NL" dirty="0">
                <a:sym typeface="Symbol" panose="05050102010706020507" pitchFamily="18" charset="2"/>
              </a:rPr>
              <a:t>snit op V over Oost</a:t>
            </a:r>
          </a:p>
          <a:p>
            <a:pPr lvl="2"/>
            <a:r>
              <a:rPr lang="nl-NL" dirty="0">
                <a:sym typeface="Symbol" panose="05050102010706020507" pitchFamily="18" charset="2"/>
              </a:rPr>
              <a:t>West is de veilige hand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210D3C-5EDD-D973-BF0E-1F1ADB97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8181" y="4757975"/>
            <a:ext cx="3448521" cy="20234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57C797-C2E5-04AF-B461-98274A90BD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747" y="629880"/>
            <a:ext cx="3481284" cy="20234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3741C1-3B70-D27D-05AC-20898EB0C6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031" y="3031394"/>
            <a:ext cx="1207971" cy="993900"/>
          </a:xfrm>
          <a:prstGeom prst="rect">
            <a:avLst/>
          </a:prstGeom>
        </p:spPr>
      </p:pic>
      <p:sp>
        <p:nvSpPr>
          <p:cNvPr id="9" name="Afgeronde rechthoek 12">
            <a:extLst>
              <a:ext uri="{FF2B5EF4-FFF2-40B4-BE49-F238E27FC236}">
                <a16:creationId xmlns:a16="http://schemas.microsoft.com/office/drawing/2014/main" id="{1AC59AC6-7CEB-0A24-FB38-7737DCC10BD9}"/>
              </a:ext>
            </a:extLst>
          </p:cNvPr>
          <p:cNvSpPr/>
          <p:nvPr/>
        </p:nvSpPr>
        <p:spPr bwMode="auto">
          <a:xfrm>
            <a:off x="189012" y="4657491"/>
            <a:ext cx="4563147" cy="124806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Als West aan slag is geen gevaar voor een harten naspel</a:t>
            </a:r>
          </a:p>
        </p:txBody>
      </p:sp>
    </p:spTree>
    <p:extLst>
      <p:ext uri="{BB962C8B-B14F-4D97-AF65-F5344CB8AC3E}">
        <p14:creationId xmlns:p14="http://schemas.microsoft.com/office/powerpoint/2010/main" val="389829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5E9B127-1A08-9B69-DBFA-09E732AE5C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1059" y="748105"/>
            <a:ext cx="2241952" cy="32965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561892E-019B-68D0-A62A-7D52CD5516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210" y="748105"/>
            <a:ext cx="2234577" cy="32818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4D638-77D6-4392-8852-464B1BC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DE2C-A5F9-5E09-890E-8E101FEB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34" y="4212273"/>
            <a:ext cx="5607974" cy="239107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Werkkleur?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klaveren (snit op 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V)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ym typeface="Symbol" panose="05050102010706020507" pitchFamily="18" charset="2"/>
              </a:rPr>
              <a:t>snit op </a:t>
            </a: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V </a:t>
            </a:r>
            <a:r>
              <a:rPr lang="nl-NL" dirty="0">
                <a:sym typeface="Symbol" panose="05050102010706020507" pitchFamily="18" charset="2"/>
              </a:rPr>
              <a:t>over Zuid of Noord?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Gevaarlijke hand?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Zuid: harten switch</a:t>
            </a:r>
            <a:endParaRPr lang="nl-NL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</a:b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3E424-CFEF-E9E0-3F0F-1B12D88755D0}"/>
              </a:ext>
            </a:extLst>
          </p:cNvPr>
          <p:cNvSpPr txBox="1"/>
          <p:nvPr/>
        </p:nvSpPr>
        <p:spPr>
          <a:xfrm>
            <a:off x="5454471" y="20414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41C49-05BA-B99E-FDA4-3C8094D7EE43}"/>
              </a:ext>
            </a:extLst>
          </p:cNvPr>
          <p:cNvSpPr txBox="1"/>
          <p:nvPr/>
        </p:nvSpPr>
        <p:spPr>
          <a:xfrm>
            <a:off x="5438515" y="2448766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8F0666-3558-B5EE-6BA8-65D5DF004D1C}"/>
              </a:ext>
            </a:extLst>
          </p:cNvPr>
          <p:cNvSpPr txBox="1"/>
          <p:nvPr/>
        </p:nvSpPr>
        <p:spPr>
          <a:xfrm>
            <a:off x="5438515" y="2873050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30701B-4167-892D-E628-1CD302A16318}"/>
              </a:ext>
            </a:extLst>
          </p:cNvPr>
          <p:cNvSpPr txBox="1"/>
          <p:nvPr/>
        </p:nvSpPr>
        <p:spPr>
          <a:xfrm>
            <a:off x="5424045" y="3297334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390B64-EB19-0151-3310-6A08FFDE951C}"/>
              </a:ext>
            </a:extLst>
          </p:cNvPr>
          <p:cNvSpPr txBox="1"/>
          <p:nvPr/>
        </p:nvSpPr>
        <p:spPr>
          <a:xfrm>
            <a:off x="5462314" y="3695408"/>
            <a:ext cx="3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7BDA34-419F-2F89-8116-D8D317084038}"/>
              </a:ext>
            </a:extLst>
          </p:cNvPr>
          <p:cNvSpPr txBox="1"/>
          <p:nvPr/>
        </p:nvSpPr>
        <p:spPr>
          <a:xfrm>
            <a:off x="6265638" y="283566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C19DE00-EFB4-02F3-BB3F-7B10091A8DF5}"/>
              </a:ext>
            </a:extLst>
          </p:cNvPr>
          <p:cNvSpPr txBox="1"/>
          <p:nvPr/>
        </p:nvSpPr>
        <p:spPr>
          <a:xfrm>
            <a:off x="7210391" y="283567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6F20D3-2F59-8896-19B6-B848DC61CE38}"/>
              </a:ext>
            </a:extLst>
          </p:cNvPr>
          <p:cNvSpPr txBox="1">
            <a:spLocks/>
          </p:cNvSpPr>
          <p:nvPr/>
        </p:nvSpPr>
        <p:spPr bwMode="auto">
          <a:xfrm>
            <a:off x="6327948" y="4249656"/>
            <a:ext cx="5607974" cy="12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22262" lvl="0">
              <a:lnSpc>
                <a:spcPct val="100000"/>
              </a:lnSpc>
            </a:pPr>
            <a:r>
              <a:rPr lang="nl-NL" sz="2000" dirty="0">
                <a:solidFill>
                  <a:srgbClr val="000000"/>
                </a:solidFill>
                <a:sym typeface="Symbol" panose="05050102010706020507" pitchFamily="18" charset="2"/>
              </a:rPr>
              <a:t>Neem H, speel A en daarna B</a:t>
            </a:r>
          </a:p>
          <a:p>
            <a:pPr marL="704850" lvl="1"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  <a:sym typeface="Symbol" panose="05050102010706020507" pitchFamily="18" charset="2"/>
              </a:rPr>
              <a:t>met Noord aan slag ben je beschermd bij een harten naspel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EFF430A-0CCC-FFF6-CB93-8288540CED97}"/>
              </a:ext>
            </a:extLst>
          </p:cNvPr>
          <p:cNvSpPr txBox="1"/>
          <p:nvPr/>
        </p:nvSpPr>
        <p:spPr>
          <a:xfrm>
            <a:off x="269934" y="829437"/>
            <a:ext cx="1146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West </a:t>
            </a:r>
          </a:p>
          <a:p>
            <a:pPr algn="ctr"/>
            <a:r>
              <a:rPr lang="nl-NL" sz="2400" b="1" dirty="0"/>
              <a:t>3SA</a:t>
            </a:r>
          </a:p>
        </p:txBody>
      </p:sp>
      <p:sp>
        <p:nvSpPr>
          <p:cNvPr id="33" name="Afgeronde rechthoek 12">
            <a:extLst>
              <a:ext uri="{FF2B5EF4-FFF2-40B4-BE49-F238E27FC236}">
                <a16:creationId xmlns:a16="http://schemas.microsoft.com/office/drawing/2014/main" id="{F0AB58E8-D9F9-13FF-493C-985DB4A95AA0}"/>
              </a:ext>
            </a:extLst>
          </p:cNvPr>
          <p:cNvSpPr/>
          <p:nvPr/>
        </p:nvSpPr>
        <p:spPr bwMode="auto">
          <a:xfrm>
            <a:off x="6096000" y="5630255"/>
            <a:ext cx="5607974" cy="1142648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Probeer te voorkomen dat de ‘gevaarlijke hand’ aan slag komt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0FD4CB-A758-8473-7560-4D2694B9C8D2}"/>
              </a:ext>
            </a:extLst>
          </p:cNvPr>
          <p:cNvSpPr txBox="1"/>
          <p:nvPr/>
        </p:nvSpPr>
        <p:spPr>
          <a:xfrm>
            <a:off x="2494062" y="3047377"/>
            <a:ext cx="1296276" cy="430887"/>
          </a:xfrm>
          <a:prstGeom prst="rect">
            <a:avLst/>
          </a:prstGeom>
          <a:solidFill>
            <a:srgbClr val="D3D1D1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Leider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9EE7F12-56D0-0406-9C13-CFB8D60D57E4}"/>
              </a:ext>
            </a:extLst>
          </p:cNvPr>
          <p:cNvSpPr txBox="1"/>
          <p:nvPr/>
        </p:nvSpPr>
        <p:spPr>
          <a:xfrm>
            <a:off x="8612682" y="2997396"/>
            <a:ext cx="1296276" cy="430887"/>
          </a:xfrm>
          <a:prstGeom prst="rect">
            <a:avLst/>
          </a:prstGeom>
          <a:solidFill>
            <a:srgbClr val="D0CECE"/>
          </a:solidFill>
          <a:ln>
            <a:solidFill>
              <a:srgbClr val="3C3C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nl-NL" sz="2200" dirty="0"/>
              <a:t>Dummy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FB35D78-319C-ED51-4FFF-C0B13F7F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45" y="728787"/>
            <a:ext cx="550537" cy="85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3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33" grpId="0" animBg="1"/>
    </p:bldLst>
  </p:timing>
</p:sld>
</file>

<file path=ppt/theme/theme1.xml><?xml version="1.0" encoding="utf-8"?>
<a:theme xmlns:a="http://schemas.openxmlformats.org/drawingml/2006/main" name="1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6BA96CA704D4C8F926F2626797B41" ma:contentTypeVersion="9" ma:contentTypeDescription="Een nieuw document maken." ma:contentTypeScope="" ma:versionID="72f9293c9523baf3dcd9fe77469a4a8b">
  <xsd:schema xmlns:xsd="http://www.w3.org/2001/XMLSchema" xmlns:xs="http://www.w3.org/2001/XMLSchema" xmlns:p="http://schemas.microsoft.com/office/2006/metadata/properties" xmlns:ns2="403062b8-3c3a-4fa6-9c68-e0c776a51553" xmlns:ns3="bc2a23f5-1121-4e33-afe0-1ed9a1aac52d" targetNamespace="http://schemas.microsoft.com/office/2006/metadata/properties" ma:root="true" ma:fieldsID="4b1d7d17f72ae528d86005c942644f06" ns2:_="" ns3:_="">
    <xsd:import namespace="403062b8-3c3a-4fa6-9c68-e0c776a51553"/>
    <xsd:import namespace="bc2a23f5-1121-4e33-afe0-1ed9a1aac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62b8-3c3a-4fa6-9c68-e0c776a51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a23f5-1121-4e33-afe0-1ed9a1aac52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5B35B-C840-4CF3-82AC-421063F14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A32C21-7EED-44DC-AE2A-DEA42D14C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062b8-3c3a-4fa6-9c68-e0c776a51553"/>
    <ds:schemaRef ds:uri="bc2a23f5-1121-4e33-afe0-1ed9a1aac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19832</TotalTime>
  <Words>1363</Words>
  <Application>Microsoft Office PowerPoint</Application>
  <PresentationFormat>Breedbeeld</PresentationFormat>
  <Paragraphs>398</Paragraphs>
  <Slides>31</Slides>
  <Notes>17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3" baseType="lpstr">
      <vt:lpstr>Arial</vt:lpstr>
      <vt:lpstr>Calibri</vt:lpstr>
      <vt:lpstr>DejaVu Sans</vt:lpstr>
      <vt:lpstr>Segoe Print</vt:lpstr>
      <vt:lpstr>Symbol</vt:lpstr>
      <vt:lpstr>Verdana</vt:lpstr>
      <vt:lpstr>Wingdings</vt:lpstr>
      <vt:lpstr>1_Bridge  NBB 5-krt hoog sjb 2</vt:lpstr>
      <vt:lpstr>2_Bridge  NBB 5-krt hoog sjb 2</vt:lpstr>
      <vt:lpstr>3_Bridge  NBB 5-krt hoog sjb 2</vt:lpstr>
      <vt:lpstr>4_Bridge  NBB 5-krt hoog sjb 2</vt:lpstr>
      <vt:lpstr>Photo Editor-foto</vt:lpstr>
      <vt:lpstr>PowerPoint-presentatie</vt:lpstr>
      <vt:lpstr>Stappen speelplan SA</vt:lpstr>
      <vt:lpstr>Slag 1: vaak binnen 10 seconden ‘doe maar een kleintje……’</vt:lpstr>
      <vt:lpstr>Speelplan SA (1a)</vt:lpstr>
      <vt:lpstr>Speelplan SA (1b)</vt:lpstr>
      <vt:lpstr>Kansen en gevaren</vt:lpstr>
      <vt:lpstr>De gevaarlijke hand (1)</vt:lpstr>
      <vt:lpstr>Gevaarlijke hand (2)</vt:lpstr>
      <vt:lpstr>Speelplan SA (2)</vt:lpstr>
      <vt:lpstr>Speelplan SA (3)</vt:lpstr>
      <vt:lpstr>Speelplan SA (4a)</vt:lpstr>
      <vt:lpstr>Speelplan SA (4b)</vt:lpstr>
      <vt:lpstr>Oefeningen</vt:lpstr>
      <vt:lpstr>Oefening-1</vt:lpstr>
      <vt:lpstr>Oefening-2</vt:lpstr>
      <vt:lpstr>Spel 1</vt:lpstr>
      <vt:lpstr>Spel 1</vt:lpstr>
      <vt:lpstr>Spel 2</vt:lpstr>
      <vt:lpstr>Spel 2</vt:lpstr>
      <vt:lpstr>Spel 3</vt:lpstr>
      <vt:lpstr>Spel 3</vt:lpstr>
      <vt:lpstr>Spel 4</vt:lpstr>
      <vt:lpstr>Spel 4</vt:lpstr>
      <vt:lpstr>Spel 5</vt:lpstr>
      <vt:lpstr>Spel 5</vt:lpstr>
      <vt:lpstr>Spel 6</vt:lpstr>
      <vt:lpstr>Spel 6</vt:lpstr>
      <vt:lpstr>Spel 7</vt:lpstr>
      <vt:lpstr>Spel 7</vt:lpstr>
      <vt:lpstr>Spel 8</vt:lpstr>
      <vt:lpstr>Spel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Walbeek</dc:creator>
  <cp:lastModifiedBy>Jos Bergen</cp:lastModifiedBy>
  <cp:revision>614</cp:revision>
  <dcterms:created xsi:type="dcterms:W3CDTF">2020-08-29T14:05:08Z</dcterms:created>
  <dcterms:modified xsi:type="dcterms:W3CDTF">2025-01-21T09:56:11Z</dcterms:modified>
</cp:coreProperties>
</file>